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426" r:id="rId2"/>
    <p:sldId id="681" r:id="rId3"/>
    <p:sldId id="678" r:id="rId4"/>
    <p:sldId id="672" r:id="rId5"/>
    <p:sldId id="683" r:id="rId6"/>
    <p:sldId id="682" r:id="rId7"/>
    <p:sldId id="684" r:id="rId8"/>
    <p:sldId id="686" r:id="rId9"/>
    <p:sldId id="744" r:id="rId10"/>
    <p:sldId id="765" r:id="rId11"/>
    <p:sldId id="747" r:id="rId12"/>
    <p:sldId id="767" r:id="rId13"/>
    <p:sldId id="766" r:id="rId14"/>
    <p:sldId id="768" r:id="rId15"/>
    <p:sldId id="769" r:id="rId16"/>
    <p:sldId id="748" r:id="rId17"/>
    <p:sldId id="749" r:id="rId18"/>
    <p:sldId id="751" r:id="rId19"/>
    <p:sldId id="770" r:id="rId20"/>
    <p:sldId id="771" r:id="rId21"/>
    <p:sldId id="772" r:id="rId22"/>
    <p:sldId id="773" r:id="rId23"/>
    <p:sldId id="692" r:id="rId24"/>
    <p:sldId id="688" r:id="rId25"/>
    <p:sldId id="689" r:id="rId26"/>
    <p:sldId id="698" r:id="rId27"/>
    <p:sldId id="690" r:id="rId28"/>
    <p:sldId id="694" r:id="rId29"/>
    <p:sldId id="695" r:id="rId30"/>
    <p:sldId id="693" r:id="rId31"/>
    <p:sldId id="696" r:id="rId32"/>
    <p:sldId id="753" r:id="rId33"/>
    <p:sldId id="774" r:id="rId34"/>
    <p:sldId id="752" r:id="rId35"/>
    <p:sldId id="700" r:id="rId36"/>
    <p:sldId id="702" r:id="rId37"/>
    <p:sldId id="705" r:id="rId38"/>
    <p:sldId id="764" r:id="rId39"/>
    <p:sldId id="757" r:id="rId40"/>
    <p:sldId id="711" r:id="rId41"/>
    <p:sldId id="710" r:id="rId42"/>
    <p:sldId id="712" r:id="rId43"/>
    <p:sldId id="758" r:id="rId44"/>
    <p:sldId id="777" r:id="rId45"/>
    <p:sldId id="778" r:id="rId46"/>
    <p:sldId id="779" r:id="rId47"/>
    <p:sldId id="759" r:id="rId48"/>
    <p:sldId id="708" r:id="rId49"/>
    <p:sldId id="760" r:id="rId50"/>
    <p:sldId id="713" r:id="rId51"/>
    <p:sldId id="699" r:id="rId52"/>
    <p:sldId id="716" r:id="rId53"/>
    <p:sldId id="717" r:id="rId54"/>
    <p:sldId id="762" r:id="rId55"/>
    <p:sldId id="781" r:id="rId56"/>
    <p:sldId id="780" r:id="rId57"/>
    <p:sldId id="754" r:id="rId58"/>
    <p:sldId id="719" r:id="rId59"/>
    <p:sldId id="720" r:id="rId60"/>
    <p:sldId id="721" r:id="rId61"/>
    <p:sldId id="722" r:id="rId62"/>
    <p:sldId id="739" r:id="rId63"/>
    <p:sldId id="740" r:id="rId64"/>
    <p:sldId id="741" r:id="rId65"/>
    <p:sldId id="742" r:id="rId66"/>
    <p:sldId id="745" r:id="rId67"/>
    <p:sldId id="746" r:id="rId68"/>
    <p:sldId id="763" r:id="rId69"/>
    <p:sldId id="724" r:id="rId70"/>
    <p:sldId id="725" r:id="rId71"/>
    <p:sldId id="726" r:id="rId72"/>
    <p:sldId id="730" r:id="rId73"/>
    <p:sldId id="733" r:id="rId74"/>
    <p:sldId id="734" r:id="rId75"/>
    <p:sldId id="736" r:id="rId76"/>
    <p:sldId id="737" r:id="rId77"/>
    <p:sldId id="738" r:id="rId7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681"/>
            <p14:sldId id="678"/>
            <p14:sldId id="672"/>
            <p14:sldId id="683"/>
            <p14:sldId id="682"/>
            <p14:sldId id="684"/>
            <p14:sldId id="686"/>
            <p14:sldId id="744"/>
            <p14:sldId id="765"/>
            <p14:sldId id="747"/>
            <p14:sldId id="767"/>
            <p14:sldId id="766"/>
            <p14:sldId id="768"/>
            <p14:sldId id="769"/>
            <p14:sldId id="748"/>
            <p14:sldId id="749"/>
            <p14:sldId id="751"/>
            <p14:sldId id="770"/>
            <p14:sldId id="771"/>
            <p14:sldId id="772"/>
            <p14:sldId id="773"/>
            <p14:sldId id="692"/>
            <p14:sldId id="688"/>
            <p14:sldId id="689"/>
            <p14:sldId id="698"/>
            <p14:sldId id="690"/>
            <p14:sldId id="694"/>
            <p14:sldId id="695"/>
            <p14:sldId id="693"/>
            <p14:sldId id="696"/>
            <p14:sldId id="753"/>
            <p14:sldId id="774"/>
            <p14:sldId id="752"/>
            <p14:sldId id="700"/>
            <p14:sldId id="702"/>
            <p14:sldId id="705"/>
            <p14:sldId id="764"/>
            <p14:sldId id="757"/>
            <p14:sldId id="711"/>
            <p14:sldId id="710"/>
            <p14:sldId id="712"/>
            <p14:sldId id="758"/>
            <p14:sldId id="777"/>
            <p14:sldId id="778"/>
            <p14:sldId id="779"/>
            <p14:sldId id="759"/>
            <p14:sldId id="708"/>
            <p14:sldId id="760"/>
            <p14:sldId id="713"/>
            <p14:sldId id="699"/>
            <p14:sldId id="716"/>
            <p14:sldId id="717"/>
            <p14:sldId id="762"/>
            <p14:sldId id="781"/>
            <p14:sldId id="780"/>
            <p14:sldId id="754"/>
            <p14:sldId id="719"/>
            <p14:sldId id="720"/>
            <p14:sldId id="721"/>
            <p14:sldId id="722"/>
            <p14:sldId id="739"/>
            <p14:sldId id="740"/>
            <p14:sldId id="741"/>
            <p14:sldId id="742"/>
            <p14:sldId id="745"/>
            <p14:sldId id="746"/>
            <p14:sldId id="763"/>
            <p14:sldId id="724"/>
            <p14:sldId id="725"/>
            <p14:sldId id="726"/>
            <p14:sldId id="730"/>
            <p14:sldId id="733"/>
            <p14:sldId id="734"/>
            <p14:sldId id="736"/>
            <p14:sldId id="737"/>
            <p14:sldId id="738"/>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9"/>
    <p:restoredTop sz="95732"/>
  </p:normalViewPr>
  <p:slideViewPr>
    <p:cSldViewPr snapToGrid="0">
      <p:cViewPr>
        <p:scale>
          <a:sx n="106" d="100"/>
          <a:sy n="106" d="100"/>
        </p:scale>
        <p:origin x="1866" y="102"/>
      </p:cViewPr>
      <p:guideLst>
        <p:guide orient="horz" pos="2160"/>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2023/2/20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67</a:t>
            </a:fld>
            <a:endParaRPr lang="zh-TW" altLang="en-US"/>
          </a:p>
        </p:txBody>
      </p:sp>
    </p:spTree>
    <p:extLst>
      <p:ext uri="{BB962C8B-B14F-4D97-AF65-F5344CB8AC3E}">
        <p14:creationId xmlns:p14="http://schemas.microsoft.com/office/powerpoint/2010/main" val="3712324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4.png"/><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1.emf"/><Relationship Id="rId4" Type="http://schemas.openxmlformats.org/officeDocument/2006/relationships/oleObject" Target="../embeddings/oleObject1.bin"/><Relationship Id="rId9" Type="http://schemas.openxmlformats.org/officeDocument/2006/relationships/image" Target="../media/image3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39.emf"/><Relationship Id="rId3" Type="http://schemas.openxmlformats.org/officeDocument/2006/relationships/image" Target="../media/image41.png"/><Relationship Id="rId7" Type="http://schemas.openxmlformats.org/officeDocument/2006/relationships/image" Target="../media/image32.emf"/><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38.emf"/><Relationship Id="rId5" Type="http://schemas.openxmlformats.org/officeDocument/2006/relationships/image" Target="../media/image31.emf"/><Relationship Id="rId15" Type="http://schemas.openxmlformats.org/officeDocument/2006/relationships/image" Target="../media/image40.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33.emf"/><Relationship Id="rId1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70.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6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10.png"/><Relationship Id="rId7"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30.png"/><Relationship Id="rId4" Type="http://schemas.openxmlformats.org/officeDocument/2006/relationships/image" Target="../media/image52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610.png"/><Relationship Id="rId2"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10.png"/><Relationship Id="rId5" Type="http://schemas.openxmlformats.org/officeDocument/2006/relationships/image" Target="../media/image72.png"/><Relationship Id="rId10" Type="http://schemas.openxmlformats.org/officeDocument/2006/relationships/image" Target="../media/image700.png"/><Relationship Id="rId4" Type="http://schemas.openxmlformats.org/officeDocument/2006/relationships/image" Target="../media/image71.png"/><Relationship Id="rId9"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60.png"/></Relationships>
</file>

<file path=ppt/slides/_rels/slide3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46.png"/><Relationship Id="rId7" Type="http://schemas.openxmlformats.org/officeDocument/2006/relationships/image" Target="../media/image5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930.png"/><Relationship Id="rId4" Type="http://schemas.openxmlformats.org/officeDocument/2006/relationships/image" Target="../media/image48.png"/><Relationship Id="rId9"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00.png"/><Relationship Id="rId4" Type="http://schemas.openxmlformats.org/officeDocument/2006/relationships/image" Target="../media/image990.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122.png"/><Relationship Id="rId4" Type="http://schemas.openxmlformats.org/officeDocument/2006/relationships/image" Target="../media/image1180.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80.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36.png"/><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4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210.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27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2.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310.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5.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0000"/>
              </a:lnSpc>
              <a:defRPr/>
            </a:pPr>
            <a:r>
              <a:rPr lang="en-US" altLang="en-US" sz="3000" dirty="0">
                <a:effectLst>
                  <a:outerShdw blurRad="50800" dist="38100" algn="l" rotWithShape="0">
                    <a:prstClr val="black">
                      <a:alpha val="40000"/>
                    </a:prstClr>
                  </a:outerShdw>
                </a:effectLst>
              </a:rPr>
              <a:t>Slater determinant,</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Restricted/Unrestricted orbital,</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Self-consistent field (SCF),</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Hartree-</a:t>
            </a:r>
            <a:r>
              <a:rPr lang="en-US" altLang="en-US" sz="3000" dirty="0" err="1">
                <a:effectLst>
                  <a:outerShdw blurRad="50800" dist="38100" algn="l" rotWithShape="0">
                    <a:prstClr val="black">
                      <a:alpha val="40000"/>
                    </a:prstClr>
                  </a:outerShdw>
                </a:effectLst>
              </a:rPr>
              <a:t>Fock</a:t>
            </a:r>
            <a:r>
              <a:rPr lang="en-US" altLang="en-US" sz="3000" dirty="0">
                <a:effectLst>
                  <a:outerShdw blurRad="50800" dist="38100" algn="l" rotWithShape="0">
                    <a:prstClr val="black">
                      <a:alpha val="40000"/>
                    </a:prstClr>
                  </a:outerShdw>
                </a:effectLst>
              </a:rPr>
              <a:t> theory,</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Density Functional Theory </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Log into Taiwania1 on </a:t>
            </a:r>
            <a:r>
              <a:rPr lang="en-US" dirty="0" err="1"/>
              <a:t>Vscode</a:t>
            </a:r>
            <a:r>
              <a:rPr lang="zh-TW" altLang="en-US" dirty="0"/>
              <a:t> </a:t>
            </a:r>
            <a:r>
              <a:rPr lang="en-US" altLang="zh-TW" dirty="0"/>
              <a:t>on </a:t>
            </a:r>
            <a:r>
              <a:rPr lang="en-US" altLang="zh-TW" dirty="0" err="1"/>
              <a:t>MobaXterm</a:t>
            </a:r>
            <a:endParaRPr lang="en-US" dirty="0"/>
          </a:p>
          <a:p>
            <a:pPr marL="457200" indent="-457200">
              <a:buFont typeface="+mj-lt"/>
              <a:buAutoNum type="arabicPeriod"/>
            </a:pPr>
            <a:r>
              <a:rPr lang="en-US" dirty="0">
                <a:highlight>
                  <a:srgbClr val="FFFF00"/>
                </a:highlight>
              </a:rPr>
              <a:t>. ~/anaconda3/</a:t>
            </a:r>
            <a:r>
              <a:rPr lang="en-US" dirty="0" err="1">
                <a:highlight>
                  <a:srgbClr val="FFFF00"/>
                </a:highlight>
              </a:rPr>
              <a:t>etc</a:t>
            </a:r>
            <a:r>
              <a:rPr lang="en-US" dirty="0">
                <a:highlight>
                  <a:srgbClr val="FFFF00"/>
                </a:highlight>
              </a:rPr>
              <a:t>/</a:t>
            </a:r>
            <a:r>
              <a:rPr lang="en-US" dirty="0" err="1">
                <a:highlight>
                  <a:srgbClr val="FFFF00"/>
                </a:highlight>
              </a:rPr>
              <a:t>profile.d</a:t>
            </a:r>
            <a:r>
              <a:rPr lang="en-US" dirty="0">
                <a:highlight>
                  <a:srgbClr val="FFFF00"/>
                </a:highlight>
              </a:rPr>
              <a:t>/</a:t>
            </a:r>
            <a:r>
              <a:rPr lang="en-US" dirty="0" err="1">
                <a:highlight>
                  <a:srgbClr val="FFFF00"/>
                </a:highlight>
              </a:rPr>
              <a:t>conda.sh</a:t>
            </a:r>
            <a:r>
              <a:rPr lang="en-US" dirty="0">
                <a:highlight>
                  <a:srgbClr val="FFFF00"/>
                </a:highlight>
              </a:rPr>
              <a:t> </a:t>
            </a:r>
            <a:r>
              <a:rPr lang="en-US" dirty="0"/>
              <a:t>(export the path to </a:t>
            </a:r>
            <a:r>
              <a:rPr lang="en-US" dirty="0" err="1"/>
              <a:t>conda</a:t>
            </a:r>
            <a:r>
              <a:rPr lang="en-US" dirty="0"/>
              <a:t>. The dot in the beginning is essential)</a:t>
            </a:r>
          </a:p>
          <a:p>
            <a:pPr marL="457200" indent="-457200">
              <a:buFont typeface="+mj-lt"/>
              <a:buAutoNum type="arabicPeriod"/>
            </a:pPr>
            <a:r>
              <a:rPr lang="en-US" dirty="0" err="1">
                <a:highlight>
                  <a:srgbClr val="FFFF00"/>
                </a:highlight>
              </a:rPr>
              <a:t>conda</a:t>
            </a:r>
            <a:r>
              <a:rPr lang="en-US" dirty="0">
                <a:highlight>
                  <a:srgbClr val="FFFF00"/>
                </a:highlight>
              </a:rPr>
              <a:t> activate </a:t>
            </a:r>
            <a:r>
              <a:rPr lang="en-US" dirty="0" err="1">
                <a:highlight>
                  <a:srgbClr val="FFFF00"/>
                </a:highlight>
              </a:rPr>
              <a:t>compchem</a:t>
            </a:r>
            <a:r>
              <a:rPr lang="en-US" dirty="0">
                <a:highlight>
                  <a:srgbClr val="FFFF00"/>
                </a:highlight>
              </a:rPr>
              <a:t> </a:t>
            </a:r>
            <a:r>
              <a:rPr lang="en-US" dirty="0"/>
              <a:t>(activate environment)</a:t>
            </a:r>
          </a:p>
          <a:p>
            <a:pPr marL="457200" indent="-457200" algn="l">
              <a:buFont typeface="+mj-lt"/>
              <a:buAutoNum type="arabicPeriod"/>
            </a:pPr>
            <a:r>
              <a:rPr lang="en-US" dirty="0">
                <a:highlight>
                  <a:srgbClr val="FFFF00"/>
                </a:highlight>
              </a:rPr>
              <a:t>vi ~/anaconda3/envs/chem/lib/python3.9/site-packages/pyscf/lib/misc.py</a:t>
            </a:r>
          </a:p>
          <a:p>
            <a:pPr marL="457200" indent="-457200" algn="l">
              <a:buFont typeface="+mj-lt"/>
              <a:buAutoNum type="arabicPeriod"/>
            </a:pPr>
            <a:r>
              <a:rPr lang="en-US" dirty="0"/>
              <a:t>change ‘a’ to ‘r’ on line 46</a:t>
            </a:r>
          </a:p>
          <a:p>
            <a:pPr marL="857250" lvl="1" indent="-457200" algn="l">
              <a:buFont typeface="+mj-lt"/>
              <a:buAutoNum type="arabicParenR"/>
            </a:pPr>
            <a:r>
              <a:rPr lang="en-US" dirty="0">
                <a:highlight>
                  <a:srgbClr val="FFFF00"/>
                </a:highlight>
              </a:rPr>
              <a:t>:46</a:t>
            </a:r>
          </a:p>
          <a:p>
            <a:pPr marL="857250" lvl="1" indent="-457200" algn="l">
              <a:buFont typeface="+mj-lt"/>
              <a:buAutoNum type="arabicParenR"/>
            </a:pPr>
            <a:r>
              <a:rPr lang="en-US" dirty="0" err="1">
                <a:highlight>
                  <a:srgbClr val="FFFF00"/>
                </a:highlight>
              </a:rPr>
              <a:t>i</a:t>
            </a:r>
            <a:r>
              <a:rPr lang="en-US" dirty="0"/>
              <a:t> (go into insert mode)</a:t>
            </a:r>
          </a:p>
          <a:p>
            <a:pPr marL="857250" lvl="1" indent="-457200" algn="l">
              <a:buFont typeface="+mj-lt"/>
              <a:buAutoNum type="arabicParenR"/>
            </a:pPr>
            <a:r>
              <a:rPr lang="en-US" dirty="0"/>
              <a:t>Use your arrow to go behind a then </a:t>
            </a:r>
            <a:r>
              <a:rPr lang="en-US" dirty="0">
                <a:highlight>
                  <a:srgbClr val="FFFF00"/>
                </a:highlight>
              </a:rPr>
              <a:t>backspace</a:t>
            </a:r>
          </a:p>
          <a:p>
            <a:pPr marL="857250" lvl="1" indent="-457200" algn="l">
              <a:buFont typeface="+mj-lt"/>
              <a:buAutoNum type="arabicParenR"/>
            </a:pPr>
            <a:r>
              <a:rPr lang="en-US" dirty="0"/>
              <a:t>Type </a:t>
            </a:r>
            <a:r>
              <a:rPr lang="en-US" dirty="0">
                <a:highlight>
                  <a:srgbClr val="FFFF00"/>
                </a:highlight>
              </a:rPr>
              <a:t>r</a:t>
            </a:r>
          </a:p>
          <a:p>
            <a:pPr marL="857250" lvl="1" indent="-457200" algn="l">
              <a:buFont typeface="+mj-lt"/>
              <a:buAutoNum type="arabicParenR"/>
            </a:pPr>
            <a:r>
              <a:rPr lang="en-US" dirty="0">
                <a:highlight>
                  <a:srgbClr val="FFFF00"/>
                </a:highlight>
              </a:rPr>
              <a:t>Esc</a:t>
            </a:r>
            <a:r>
              <a:rPr lang="en-US" dirty="0"/>
              <a:t> then </a:t>
            </a:r>
            <a:r>
              <a:rPr lang="en-US" dirty="0">
                <a:highlight>
                  <a:srgbClr val="FFFF00"/>
                </a:highlight>
              </a:rPr>
              <a:t>:</a:t>
            </a:r>
            <a:r>
              <a:rPr lang="en-US" dirty="0" err="1">
                <a:highlight>
                  <a:srgbClr val="FFFF00"/>
                </a:highlight>
              </a:rPr>
              <a:t>wq</a:t>
            </a:r>
            <a:endParaRPr lang="en-US" dirty="0">
              <a:highlight>
                <a:srgbClr val="FFFF00"/>
              </a:highlight>
            </a:endParaRP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Tree>
    <p:extLst>
      <p:ext uri="{BB962C8B-B14F-4D97-AF65-F5344CB8AC3E}">
        <p14:creationId xmlns:p14="http://schemas.microsoft.com/office/powerpoint/2010/main" val="3014490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p:txBody>
          <a:bodyPr/>
          <a:lstStyle/>
          <a:p>
            <a:pPr marL="457200" indent="-457200">
              <a:buFont typeface="+mj-lt"/>
              <a:buAutoNum type="arabicPeriod"/>
            </a:pPr>
            <a:r>
              <a:rPr lang="en-US" dirty="0"/>
              <a:t>Type </a:t>
            </a:r>
            <a:r>
              <a:rPr lang="en-US" dirty="0" err="1">
                <a:highlight>
                  <a:srgbClr val="FFFF00"/>
                </a:highlight>
              </a:rPr>
              <a:t>jupyter</a:t>
            </a:r>
            <a:r>
              <a:rPr lang="en-US" dirty="0">
                <a:highlight>
                  <a:srgbClr val="FFFF00"/>
                </a:highlight>
              </a:rPr>
              <a:t> notebook</a:t>
            </a:r>
          </a:p>
          <a:p>
            <a:pPr marL="457200" indent="-457200">
              <a:buFont typeface="+mj-lt"/>
              <a:buAutoNum type="arabicPeriod"/>
            </a:pPr>
            <a:r>
              <a:rPr lang="en-US" dirty="0"/>
              <a:t>A web browser should pop up</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pic>
        <p:nvPicPr>
          <p:cNvPr id="5" name="圖片 4">
            <a:extLst>
              <a:ext uri="{FF2B5EF4-FFF2-40B4-BE49-F238E27FC236}">
                <a16:creationId xmlns:a16="http://schemas.microsoft.com/office/drawing/2014/main" id="{FB016194-CF6B-46BA-8097-B054DCD48189}"/>
              </a:ext>
            </a:extLst>
          </p:cNvPr>
          <p:cNvPicPr>
            <a:picLocks noChangeAspect="1"/>
          </p:cNvPicPr>
          <p:nvPr/>
        </p:nvPicPr>
        <p:blipFill>
          <a:blip r:embed="rId2"/>
          <a:stretch>
            <a:fillRect/>
          </a:stretch>
        </p:blipFill>
        <p:spPr>
          <a:xfrm>
            <a:off x="1717414" y="2013522"/>
            <a:ext cx="5709171" cy="4531959"/>
          </a:xfrm>
          <a:prstGeom prst="rect">
            <a:avLst/>
          </a:prstGeom>
        </p:spPr>
      </p:pic>
    </p:spTree>
    <p:extLst>
      <p:ext uri="{BB962C8B-B14F-4D97-AF65-F5344CB8AC3E}">
        <p14:creationId xmlns:p14="http://schemas.microsoft.com/office/powerpoint/2010/main" val="3513276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p:txBody>
          <a:bodyPr/>
          <a:lstStyle/>
          <a:p>
            <a:pPr marL="457200" indent="-457200" algn="l">
              <a:buFont typeface="+mj-lt"/>
              <a:buAutoNum type="arabicPeriod"/>
            </a:pPr>
            <a:r>
              <a:rPr lang="en-US" dirty="0"/>
              <a:t>Navigate through </a:t>
            </a:r>
            <a:r>
              <a:rPr lang="en-US" dirty="0" err="1"/>
              <a:t>CompChem</a:t>
            </a:r>
            <a:r>
              <a:rPr lang="en-US" dirty="0"/>
              <a:t>/Practice/Week1/Exercise1</a:t>
            </a:r>
          </a:p>
          <a:p>
            <a:pPr marL="457200" indent="-457200">
              <a:buFont typeface="+mj-lt"/>
              <a:buAutoNum type="arabicPeriod"/>
            </a:pPr>
            <a:r>
              <a:rPr lang="en-US" dirty="0"/>
              <a:t>Open </a:t>
            </a:r>
            <a:r>
              <a:rPr lang="en-US" dirty="0" err="1"/>
              <a:t>scf.ipynb</a:t>
            </a: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6" name="圖片 5">
            <a:extLst>
              <a:ext uri="{FF2B5EF4-FFF2-40B4-BE49-F238E27FC236}">
                <a16:creationId xmlns:a16="http://schemas.microsoft.com/office/drawing/2014/main" id="{8F09EA1C-735D-44B2-A49B-212329326954}"/>
              </a:ext>
            </a:extLst>
          </p:cNvPr>
          <p:cNvPicPr>
            <a:picLocks noChangeAspect="1"/>
          </p:cNvPicPr>
          <p:nvPr/>
        </p:nvPicPr>
        <p:blipFill rotWithShape="1">
          <a:blip r:embed="rId2"/>
          <a:srcRect b="35546"/>
          <a:stretch/>
        </p:blipFill>
        <p:spPr>
          <a:xfrm>
            <a:off x="457200" y="2356318"/>
            <a:ext cx="7746672" cy="4365158"/>
          </a:xfrm>
          <a:prstGeom prst="rect">
            <a:avLst/>
          </a:prstGeom>
        </p:spPr>
      </p:pic>
      <p:sp>
        <p:nvSpPr>
          <p:cNvPr id="7" name="矩形 6">
            <a:extLst>
              <a:ext uri="{FF2B5EF4-FFF2-40B4-BE49-F238E27FC236}">
                <a16:creationId xmlns:a16="http://schemas.microsoft.com/office/drawing/2014/main" id="{50F3485B-0634-4139-9632-678521736618}"/>
              </a:ext>
            </a:extLst>
          </p:cNvPr>
          <p:cNvSpPr/>
          <p:nvPr/>
        </p:nvSpPr>
        <p:spPr>
          <a:xfrm>
            <a:off x="1396582" y="2719449"/>
            <a:ext cx="4587838" cy="1021295"/>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單箭頭接點 8">
            <a:extLst>
              <a:ext uri="{FF2B5EF4-FFF2-40B4-BE49-F238E27FC236}">
                <a16:creationId xmlns:a16="http://schemas.microsoft.com/office/drawing/2014/main" id="{A24A19F0-111B-47B4-AAFB-D546FBE057ED}"/>
              </a:ext>
            </a:extLst>
          </p:cNvPr>
          <p:cNvCxnSpPr>
            <a:cxnSpLocks/>
            <a:endCxn id="7" idx="3"/>
          </p:cNvCxnSpPr>
          <p:nvPr/>
        </p:nvCxnSpPr>
        <p:spPr>
          <a:xfrm flipH="1">
            <a:off x="5984420" y="2514460"/>
            <a:ext cx="367040" cy="715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字方塊 9">
            <a:extLst>
              <a:ext uri="{FF2B5EF4-FFF2-40B4-BE49-F238E27FC236}">
                <a16:creationId xmlns:a16="http://schemas.microsoft.com/office/drawing/2014/main" id="{B3656265-B2AC-468F-BA2C-54FB479EF06E}"/>
              </a:ext>
            </a:extLst>
          </p:cNvPr>
          <p:cNvSpPr txBox="1"/>
          <p:nvPr/>
        </p:nvSpPr>
        <p:spPr>
          <a:xfrm>
            <a:off x="5696912" y="1970884"/>
            <a:ext cx="2723823" cy="369332"/>
          </a:xfrm>
          <a:prstGeom prst="rect">
            <a:avLst/>
          </a:prstGeom>
          <a:noFill/>
        </p:spPr>
        <p:txBody>
          <a:bodyPr wrap="none" rtlCol="0">
            <a:spAutoFit/>
          </a:bodyPr>
          <a:lstStyle/>
          <a:p>
            <a:r>
              <a:rPr lang="en-US" dirty="0"/>
              <a:t>Get the required libraries</a:t>
            </a:r>
          </a:p>
        </p:txBody>
      </p:sp>
      <p:sp>
        <p:nvSpPr>
          <p:cNvPr id="11" name="矩形 10">
            <a:extLst>
              <a:ext uri="{FF2B5EF4-FFF2-40B4-BE49-F238E27FC236}">
                <a16:creationId xmlns:a16="http://schemas.microsoft.com/office/drawing/2014/main" id="{2277EC96-0200-447D-9B05-0F29929A1DB9}"/>
              </a:ext>
            </a:extLst>
          </p:cNvPr>
          <p:cNvSpPr/>
          <p:nvPr/>
        </p:nvSpPr>
        <p:spPr>
          <a:xfrm>
            <a:off x="1396582" y="3786465"/>
            <a:ext cx="3733202" cy="277130"/>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線單箭頭接點 11">
            <a:extLst>
              <a:ext uri="{FF2B5EF4-FFF2-40B4-BE49-F238E27FC236}">
                <a16:creationId xmlns:a16="http://schemas.microsoft.com/office/drawing/2014/main" id="{9BA92BE7-3ED5-4B21-BC45-216766E31EEE}"/>
              </a:ext>
            </a:extLst>
          </p:cNvPr>
          <p:cNvCxnSpPr>
            <a:cxnSpLocks/>
            <a:endCxn id="11" idx="1"/>
          </p:cNvCxnSpPr>
          <p:nvPr/>
        </p:nvCxnSpPr>
        <p:spPr>
          <a:xfrm flipV="1">
            <a:off x="625795" y="3925030"/>
            <a:ext cx="770787" cy="315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4C57C8D8-9E8D-4A90-9C8C-803D555CFCA8}"/>
              </a:ext>
            </a:extLst>
          </p:cNvPr>
          <p:cNvSpPr txBox="1"/>
          <p:nvPr/>
        </p:nvSpPr>
        <p:spPr>
          <a:xfrm>
            <a:off x="-62855" y="4260865"/>
            <a:ext cx="1377300" cy="369332"/>
          </a:xfrm>
          <a:prstGeom prst="rect">
            <a:avLst/>
          </a:prstGeom>
          <a:noFill/>
        </p:spPr>
        <p:txBody>
          <a:bodyPr wrap="none" rtlCol="0">
            <a:spAutoFit/>
          </a:bodyPr>
          <a:lstStyle/>
          <a:p>
            <a:r>
              <a:rPr lang="en-US" dirty="0"/>
              <a:t>User 1 core</a:t>
            </a:r>
          </a:p>
        </p:txBody>
      </p:sp>
      <p:sp>
        <p:nvSpPr>
          <p:cNvPr id="16" name="矩形 15">
            <a:extLst>
              <a:ext uri="{FF2B5EF4-FFF2-40B4-BE49-F238E27FC236}">
                <a16:creationId xmlns:a16="http://schemas.microsoft.com/office/drawing/2014/main" id="{7E3CCE39-51A4-4389-9102-18517E75BCC7}"/>
              </a:ext>
            </a:extLst>
          </p:cNvPr>
          <p:cNvSpPr/>
          <p:nvPr/>
        </p:nvSpPr>
        <p:spPr>
          <a:xfrm>
            <a:off x="1396581" y="4130019"/>
            <a:ext cx="5726593" cy="760799"/>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線單箭頭接點 16">
            <a:extLst>
              <a:ext uri="{FF2B5EF4-FFF2-40B4-BE49-F238E27FC236}">
                <a16:creationId xmlns:a16="http://schemas.microsoft.com/office/drawing/2014/main" id="{DC74D9C3-C4C1-491F-A2EF-4E96936DF72A}"/>
              </a:ext>
            </a:extLst>
          </p:cNvPr>
          <p:cNvCxnSpPr>
            <a:cxnSpLocks/>
            <a:endCxn id="16" idx="3"/>
          </p:cNvCxnSpPr>
          <p:nvPr/>
        </p:nvCxnSpPr>
        <p:spPr>
          <a:xfrm flipH="1">
            <a:off x="7123174" y="4011312"/>
            <a:ext cx="457202" cy="499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E40425CC-2D57-4A93-8943-8A7E110731F6}"/>
              </a:ext>
            </a:extLst>
          </p:cNvPr>
          <p:cNvSpPr txBox="1"/>
          <p:nvPr/>
        </p:nvSpPr>
        <p:spPr>
          <a:xfrm>
            <a:off x="6206804" y="2999641"/>
            <a:ext cx="2993763" cy="923330"/>
          </a:xfrm>
          <a:prstGeom prst="rect">
            <a:avLst/>
          </a:prstGeom>
          <a:noFill/>
        </p:spPr>
        <p:txBody>
          <a:bodyPr wrap="square" rtlCol="0">
            <a:spAutoFit/>
          </a:bodyPr>
          <a:lstStyle/>
          <a:p>
            <a:r>
              <a:rPr lang="en-US" dirty="0"/>
              <a:t>Define a function to calculate the density matrix (DM, to be discussed)</a:t>
            </a:r>
          </a:p>
        </p:txBody>
      </p:sp>
      <p:sp>
        <p:nvSpPr>
          <p:cNvPr id="22" name="矩形 21">
            <a:extLst>
              <a:ext uri="{FF2B5EF4-FFF2-40B4-BE49-F238E27FC236}">
                <a16:creationId xmlns:a16="http://schemas.microsoft.com/office/drawing/2014/main" id="{78923637-031E-42A4-A919-70B6199F489F}"/>
              </a:ext>
            </a:extLst>
          </p:cNvPr>
          <p:cNvSpPr/>
          <p:nvPr/>
        </p:nvSpPr>
        <p:spPr>
          <a:xfrm>
            <a:off x="1396582" y="5067501"/>
            <a:ext cx="5726594" cy="1562950"/>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直線單箭頭接點 22">
            <a:extLst>
              <a:ext uri="{FF2B5EF4-FFF2-40B4-BE49-F238E27FC236}">
                <a16:creationId xmlns:a16="http://schemas.microsoft.com/office/drawing/2014/main" id="{B077355E-6202-4FF5-9244-647D81928904}"/>
              </a:ext>
            </a:extLst>
          </p:cNvPr>
          <p:cNvCxnSpPr>
            <a:cxnSpLocks/>
            <a:endCxn id="22" idx="3"/>
          </p:cNvCxnSpPr>
          <p:nvPr/>
        </p:nvCxnSpPr>
        <p:spPr>
          <a:xfrm flipH="1">
            <a:off x="7123176" y="5628580"/>
            <a:ext cx="624242" cy="220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01907135-47A1-4935-8CAB-9E8865B51CFB}"/>
              </a:ext>
            </a:extLst>
          </p:cNvPr>
          <p:cNvSpPr txBox="1"/>
          <p:nvPr/>
        </p:nvSpPr>
        <p:spPr>
          <a:xfrm>
            <a:off x="7141704" y="4316107"/>
            <a:ext cx="2315882" cy="1200329"/>
          </a:xfrm>
          <a:prstGeom prst="rect">
            <a:avLst/>
          </a:prstGeom>
          <a:noFill/>
        </p:spPr>
        <p:txBody>
          <a:bodyPr wrap="square" rtlCol="0">
            <a:spAutoFit/>
          </a:bodyPr>
          <a:lstStyle/>
          <a:p>
            <a:r>
              <a:rPr lang="en-US" dirty="0"/>
              <a:t>Build a </a:t>
            </a:r>
            <a:r>
              <a:rPr lang="en-US" baseline="30000" dirty="0"/>
              <a:t>1</a:t>
            </a:r>
            <a:r>
              <a:rPr lang="en-US" dirty="0"/>
              <a:t>H</a:t>
            </a:r>
            <a:r>
              <a:rPr lang="en-US" baseline="-25000" dirty="0"/>
              <a:t>2</a:t>
            </a:r>
            <a:r>
              <a:rPr lang="en-US" dirty="0"/>
              <a:t> molecule with the minimal basis set STO-3G (to be discussed)</a:t>
            </a:r>
          </a:p>
        </p:txBody>
      </p:sp>
    </p:spTree>
    <p:extLst>
      <p:ext uri="{BB962C8B-B14F-4D97-AF65-F5344CB8AC3E}">
        <p14:creationId xmlns:p14="http://schemas.microsoft.com/office/powerpoint/2010/main" val="98559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3" grpId="0"/>
      <p:bldP spid="16" grpId="0" animBg="1"/>
      <p:bldP spid="18" grpId="0"/>
      <p:bldP spid="22"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a:extLst>
              <a:ext uri="{FF2B5EF4-FFF2-40B4-BE49-F238E27FC236}">
                <a16:creationId xmlns:a16="http://schemas.microsoft.com/office/drawing/2014/main" id="{1F0139AF-E65B-4B7D-8EA9-EFE128C7877F}"/>
              </a:ext>
            </a:extLst>
          </p:cNvPr>
          <p:cNvPicPr>
            <a:picLocks noChangeAspect="1"/>
          </p:cNvPicPr>
          <p:nvPr/>
        </p:nvPicPr>
        <p:blipFill>
          <a:blip r:embed="rId2"/>
          <a:stretch>
            <a:fillRect/>
          </a:stretch>
        </p:blipFill>
        <p:spPr>
          <a:xfrm>
            <a:off x="533780" y="2304288"/>
            <a:ext cx="7491125" cy="4306824"/>
          </a:xfrm>
          <a:prstGeom prst="rect">
            <a:avLst/>
          </a:prstGeom>
        </p:spPr>
      </p:pic>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p:txBody>
          <a:bodyPr/>
          <a:lstStyle/>
          <a:p>
            <a:pPr marL="457200" indent="-457200" algn="l">
              <a:buFont typeface="+mj-lt"/>
              <a:buAutoNum type="arabicPeriod"/>
            </a:pPr>
            <a:r>
              <a:rPr lang="en-US" dirty="0"/>
              <a:t>Navigate through </a:t>
            </a:r>
            <a:r>
              <a:rPr lang="en-US" dirty="0" err="1"/>
              <a:t>CompChem</a:t>
            </a:r>
            <a:r>
              <a:rPr lang="en-US" dirty="0"/>
              <a:t>/Practice/Week1/Exercise1</a:t>
            </a:r>
          </a:p>
          <a:p>
            <a:pPr marL="457200" indent="-457200">
              <a:buFont typeface="+mj-lt"/>
              <a:buAutoNum type="arabicPeriod"/>
            </a:pPr>
            <a:r>
              <a:rPr lang="en-US" dirty="0"/>
              <a:t>Open </a:t>
            </a:r>
            <a:r>
              <a:rPr lang="en-US" dirty="0" err="1"/>
              <a:t>scf.ipynb</a:t>
            </a: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sp>
        <p:nvSpPr>
          <p:cNvPr id="7" name="矩形 6">
            <a:extLst>
              <a:ext uri="{FF2B5EF4-FFF2-40B4-BE49-F238E27FC236}">
                <a16:creationId xmlns:a16="http://schemas.microsoft.com/office/drawing/2014/main" id="{50F3485B-0634-4139-9632-678521736618}"/>
              </a:ext>
            </a:extLst>
          </p:cNvPr>
          <p:cNvSpPr/>
          <p:nvPr/>
        </p:nvSpPr>
        <p:spPr>
          <a:xfrm>
            <a:off x="524074" y="2578608"/>
            <a:ext cx="2109398"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單箭頭接點 8">
            <a:extLst>
              <a:ext uri="{FF2B5EF4-FFF2-40B4-BE49-F238E27FC236}">
                <a16:creationId xmlns:a16="http://schemas.microsoft.com/office/drawing/2014/main" id="{A24A19F0-111B-47B4-AAFB-D546FBE057ED}"/>
              </a:ext>
            </a:extLst>
          </p:cNvPr>
          <p:cNvCxnSpPr>
            <a:cxnSpLocks/>
          </p:cNvCxnSpPr>
          <p:nvPr/>
        </p:nvCxnSpPr>
        <p:spPr>
          <a:xfrm flipH="1">
            <a:off x="2643178" y="2304288"/>
            <a:ext cx="660745" cy="43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277EC96-0200-447D-9B05-0F29929A1DB9}"/>
              </a:ext>
            </a:extLst>
          </p:cNvPr>
          <p:cNvSpPr/>
          <p:nvPr/>
        </p:nvSpPr>
        <p:spPr>
          <a:xfrm>
            <a:off x="524074" y="2866766"/>
            <a:ext cx="957254"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線單箭頭接點 11">
            <a:extLst>
              <a:ext uri="{FF2B5EF4-FFF2-40B4-BE49-F238E27FC236}">
                <a16:creationId xmlns:a16="http://schemas.microsoft.com/office/drawing/2014/main" id="{9BA92BE7-3ED5-4B21-BC45-216766E31EEE}"/>
              </a:ext>
            </a:extLst>
          </p:cNvPr>
          <p:cNvCxnSpPr>
            <a:cxnSpLocks/>
            <a:endCxn id="11" idx="3"/>
          </p:cNvCxnSpPr>
          <p:nvPr/>
        </p:nvCxnSpPr>
        <p:spPr>
          <a:xfrm flipH="1">
            <a:off x="1481328" y="3013070"/>
            <a:ext cx="7680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4C57C8D8-9E8D-4A90-9C8C-803D555CFCA8}"/>
              </a:ext>
            </a:extLst>
          </p:cNvPr>
          <p:cNvSpPr txBox="1"/>
          <p:nvPr/>
        </p:nvSpPr>
        <p:spPr>
          <a:xfrm>
            <a:off x="3324906" y="2060556"/>
            <a:ext cx="3608680" cy="369332"/>
          </a:xfrm>
          <a:prstGeom prst="rect">
            <a:avLst/>
          </a:prstGeom>
          <a:noFill/>
        </p:spPr>
        <p:txBody>
          <a:bodyPr wrap="none" rtlCol="0">
            <a:spAutoFit/>
          </a:bodyPr>
          <a:lstStyle/>
          <a:p>
            <a:r>
              <a:rPr lang="en-US" dirty="0"/>
              <a:t>Initiate a Hartree </a:t>
            </a:r>
            <a:r>
              <a:rPr lang="en-US" dirty="0" err="1"/>
              <a:t>Fock</a:t>
            </a:r>
            <a:r>
              <a:rPr lang="en-US" dirty="0"/>
              <a:t> calculation</a:t>
            </a:r>
          </a:p>
        </p:txBody>
      </p:sp>
      <p:sp>
        <p:nvSpPr>
          <p:cNvPr id="16" name="矩形 15">
            <a:extLst>
              <a:ext uri="{FF2B5EF4-FFF2-40B4-BE49-F238E27FC236}">
                <a16:creationId xmlns:a16="http://schemas.microsoft.com/office/drawing/2014/main" id="{7E3CCE39-51A4-4389-9102-18517E75BCC7}"/>
              </a:ext>
            </a:extLst>
          </p:cNvPr>
          <p:cNvSpPr/>
          <p:nvPr/>
        </p:nvSpPr>
        <p:spPr>
          <a:xfrm>
            <a:off x="533780" y="3368816"/>
            <a:ext cx="3343276" cy="329811"/>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線單箭頭接點 16">
            <a:extLst>
              <a:ext uri="{FF2B5EF4-FFF2-40B4-BE49-F238E27FC236}">
                <a16:creationId xmlns:a16="http://schemas.microsoft.com/office/drawing/2014/main" id="{DC74D9C3-C4C1-491F-A2EF-4E96936DF72A}"/>
              </a:ext>
            </a:extLst>
          </p:cNvPr>
          <p:cNvCxnSpPr>
            <a:cxnSpLocks/>
            <a:endCxn id="16" idx="3"/>
          </p:cNvCxnSpPr>
          <p:nvPr/>
        </p:nvCxnSpPr>
        <p:spPr>
          <a:xfrm flipH="1">
            <a:off x="3877056" y="3533722"/>
            <a:ext cx="4963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E40425CC-2D57-4A93-8943-8A7E110731F6}"/>
              </a:ext>
            </a:extLst>
          </p:cNvPr>
          <p:cNvSpPr txBox="1"/>
          <p:nvPr/>
        </p:nvSpPr>
        <p:spPr>
          <a:xfrm>
            <a:off x="4392849" y="3340150"/>
            <a:ext cx="3641762" cy="646331"/>
          </a:xfrm>
          <a:prstGeom prst="rect">
            <a:avLst/>
          </a:prstGeom>
          <a:noFill/>
        </p:spPr>
        <p:txBody>
          <a:bodyPr wrap="square" rtlCol="0">
            <a:spAutoFit/>
          </a:bodyPr>
          <a:lstStyle/>
          <a:p>
            <a:r>
              <a:rPr lang="en-US" dirty="0"/>
              <a:t>Define a list of 101 numbers equally spaced between 0 and 1</a:t>
            </a:r>
          </a:p>
        </p:txBody>
      </p:sp>
      <p:sp>
        <p:nvSpPr>
          <p:cNvPr id="22" name="矩形 21">
            <a:extLst>
              <a:ext uri="{FF2B5EF4-FFF2-40B4-BE49-F238E27FC236}">
                <a16:creationId xmlns:a16="http://schemas.microsoft.com/office/drawing/2014/main" id="{78923637-031E-42A4-A919-70B6199F489F}"/>
              </a:ext>
            </a:extLst>
          </p:cNvPr>
          <p:cNvSpPr/>
          <p:nvPr/>
        </p:nvSpPr>
        <p:spPr>
          <a:xfrm>
            <a:off x="533780" y="3693127"/>
            <a:ext cx="1148716" cy="249232"/>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直線單箭頭接點 22">
            <a:extLst>
              <a:ext uri="{FF2B5EF4-FFF2-40B4-BE49-F238E27FC236}">
                <a16:creationId xmlns:a16="http://schemas.microsoft.com/office/drawing/2014/main" id="{B077355E-6202-4FF5-9244-647D81928904}"/>
              </a:ext>
            </a:extLst>
          </p:cNvPr>
          <p:cNvCxnSpPr>
            <a:cxnSpLocks/>
            <a:stCxn id="24" idx="1"/>
            <a:endCxn id="22" idx="3"/>
          </p:cNvCxnSpPr>
          <p:nvPr/>
        </p:nvCxnSpPr>
        <p:spPr>
          <a:xfrm flipH="1" flipV="1">
            <a:off x="1682496" y="3817743"/>
            <a:ext cx="2066544" cy="389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01907135-47A1-4935-8CAB-9E8865B51CFB}"/>
              </a:ext>
            </a:extLst>
          </p:cNvPr>
          <p:cNvSpPr txBox="1"/>
          <p:nvPr/>
        </p:nvSpPr>
        <p:spPr>
          <a:xfrm>
            <a:off x="3749040" y="4022686"/>
            <a:ext cx="4462272" cy="369332"/>
          </a:xfrm>
          <a:prstGeom prst="rect">
            <a:avLst/>
          </a:prstGeom>
          <a:noFill/>
        </p:spPr>
        <p:txBody>
          <a:bodyPr wrap="square" rtlCol="0">
            <a:spAutoFit/>
          </a:bodyPr>
          <a:lstStyle/>
          <a:p>
            <a:r>
              <a:rPr lang="en-US" dirty="0"/>
              <a:t>Create a list to store MO coefficients c</a:t>
            </a:r>
            <a:r>
              <a:rPr lang="en-US" baseline="-25000" dirty="0"/>
              <a:t>2</a:t>
            </a:r>
          </a:p>
        </p:txBody>
      </p:sp>
      <p:sp>
        <p:nvSpPr>
          <p:cNvPr id="38" name="文字方塊 37">
            <a:extLst>
              <a:ext uri="{FF2B5EF4-FFF2-40B4-BE49-F238E27FC236}">
                <a16:creationId xmlns:a16="http://schemas.microsoft.com/office/drawing/2014/main" id="{F2BE5964-B0EE-4B1A-BE27-5EB7383AAE51}"/>
              </a:ext>
            </a:extLst>
          </p:cNvPr>
          <p:cNvSpPr txBox="1"/>
          <p:nvPr/>
        </p:nvSpPr>
        <p:spPr>
          <a:xfrm>
            <a:off x="2222504" y="2862100"/>
            <a:ext cx="4685898" cy="369332"/>
          </a:xfrm>
          <a:prstGeom prst="rect">
            <a:avLst/>
          </a:prstGeom>
          <a:noFill/>
        </p:spPr>
        <p:txBody>
          <a:bodyPr wrap="none" rtlCol="0">
            <a:spAutoFit/>
          </a:bodyPr>
          <a:lstStyle/>
          <a:p>
            <a:r>
              <a:rPr lang="en-US" dirty="0"/>
              <a:t>Create a list to store the calculated energies</a:t>
            </a:r>
          </a:p>
        </p:txBody>
      </p:sp>
    </p:spTree>
    <p:extLst>
      <p:ext uri="{BB962C8B-B14F-4D97-AF65-F5344CB8AC3E}">
        <p14:creationId xmlns:p14="http://schemas.microsoft.com/office/powerpoint/2010/main" val="99898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p:bldP spid="16" grpId="0" animBg="1"/>
      <p:bldP spid="18" grpId="0"/>
      <p:bldP spid="22" grpId="0" animBg="1"/>
      <p:bldP spid="24"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a:extLst>
              <a:ext uri="{FF2B5EF4-FFF2-40B4-BE49-F238E27FC236}">
                <a16:creationId xmlns:a16="http://schemas.microsoft.com/office/drawing/2014/main" id="{1F0139AF-E65B-4B7D-8EA9-EFE128C7877F}"/>
              </a:ext>
            </a:extLst>
          </p:cNvPr>
          <p:cNvPicPr>
            <a:picLocks noChangeAspect="1"/>
          </p:cNvPicPr>
          <p:nvPr/>
        </p:nvPicPr>
        <p:blipFill>
          <a:blip r:embed="rId2"/>
          <a:stretch>
            <a:fillRect/>
          </a:stretch>
        </p:blipFill>
        <p:spPr>
          <a:xfrm>
            <a:off x="332612" y="1074420"/>
            <a:ext cx="7491125" cy="4306824"/>
          </a:xfrm>
          <a:prstGeom prst="rect">
            <a:avLst/>
          </a:prstGeom>
        </p:spPr>
      </p:pic>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
        <p:nvSpPr>
          <p:cNvPr id="7" name="矩形 6">
            <a:extLst>
              <a:ext uri="{FF2B5EF4-FFF2-40B4-BE49-F238E27FC236}">
                <a16:creationId xmlns:a16="http://schemas.microsoft.com/office/drawing/2014/main" id="{50F3485B-0634-4139-9632-678521736618}"/>
              </a:ext>
            </a:extLst>
          </p:cNvPr>
          <p:cNvSpPr/>
          <p:nvPr/>
        </p:nvSpPr>
        <p:spPr>
          <a:xfrm>
            <a:off x="332612" y="2671464"/>
            <a:ext cx="2136268"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單箭頭接點 8">
            <a:extLst>
              <a:ext uri="{FF2B5EF4-FFF2-40B4-BE49-F238E27FC236}">
                <a16:creationId xmlns:a16="http://schemas.microsoft.com/office/drawing/2014/main" id="{A24A19F0-111B-47B4-AAFB-D546FBE057ED}"/>
              </a:ext>
            </a:extLst>
          </p:cNvPr>
          <p:cNvCxnSpPr>
            <a:cxnSpLocks/>
            <a:endCxn id="7" idx="3"/>
          </p:cNvCxnSpPr>
          <p:nvPr/>
        </p:nvCxnSpPr>
        <p:spPr>
          <a:xfrm flipH="1">
            <a:off x="2468880" y="1451847"/>
            <a:ext cx="292608" cy="1365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277EC96-0200-447D-9B05-0F29929A1DB9}"/>
              </a:ext>
            </a:extLst>
          </p:cNvPr>
          <p:cNvSpPr/>
          <p:nvPr/>
        </p:nvSpPr>
        <p:spPr>
          <a:xfrm>
            <a:off x="332612" y="2959622"/>
            <a:ext cx="2428876"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線單箭頭接點 11">
            <a:extLst>
              <a:ext uri="{FF2B5EF4-FFF2-40B4-BE49-F238E27FC236}">
                <a16:creationId xmlns:a16="http://schemas.microsoft.com/office/drawing/2014/main" id="{9BA92BE7-3ED5-4B21-BC45-216766E31EEE}"/>
              </a:ext>
            </a:extLst>
          </p:cNvPr>
          <p:cNvCxnSpPr>
            <a:cxnSpLocks/>
          </p:cNvCxnSpPr>
          <p:nvPr/>
        </p:nvCxnSpPr>
        <p:spPr>
          <a:xfrm flipH="1">
            <a:off x="2761489" y="1821179"/>
            <a:ext cx="475487" cy="1284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4C57C8D8-9E8D-4A90-9C8C-803D555CFCA8}"/>
              </a:ext>
            </a:extLst>
          </p:cNvPr>
          <p:cNvSpPr txBox="1"/>
          <p:nvPr/>
        </p:nvSpPr>
        <p:spPr>
          <a:xfrm>
            <a:off x="2709405" y="1072557"/>
            <a:ext cx="6237605" cy="369332"/>
          </a:xfrm>
          <a:prstGeom prst="rect">
            <a:avLst/>
          </a:prstGeom>
          <a:noFill/>
        </p:spPr>
        <p:txBody>
          <a:bodyPr wrap="none" rtlCol="0">
            <a:spAutoFit/>
          </a:bodyPr>
          <a:lstStyle/>
          <a:p>
            <a:r>
              <a:rPr lang="en-US" dirty="0"/>
              <a:t>Ask the program to only calculate the energy at a given DM</a:t>
            </a:r>
          </a:p>
        </p:txBody>
      </p:sp>
      <p:sp>
        <p:nvSpPr>
          <p:cNvPr id="16" name="矩形 15">
            <a:extLst>
              <a:ext uri="{FF2B5EF4-FFF2-40B4-BE49-F238E27FC236}">
                <a16:creationId xmlns:a16="http://schemas.microsoft.com/office/drawing/2014/main" id="{7E3CCE39-51A4-4389-9102-18517E75BCC7}"/>
              </a:ext>
            </a:extLst>
          </p:cNvPr>
          <p:cNvSpPr/>
          <p:nvPr/>
        </p:nvSpPr>
        <p:spPr>
          <a:xfrm>
            <a:off x="797242" y="3423237"/>
            <a:ext cx="6627686" cy="329811"/>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線單箭頭接點 16">
            <a:extLst>
              <a:ext uri="{FF2B5EF4-FFF2-40B4-BE49-F238E27FC236}">
                <a16:creationId xmlns:a16="http://schemas.microsoft.com/office/drawing/2014/main" id="{DC74D9C3-C4C1-491F-A2EF-4E96936DF72A}"/>
              </a:ext>
            </a:extLst>
          </p:cNvPr>
          <p:cNvCxnSpPr>
            <a:cxnSpLocks/>
            <a:stCxn id="18" idx="1"/>
            <a:endCxn id="16" idx="0"/>
          </p:cNvCxnSpPr>
          <p:nvPr/>
        </p:nvCxnSpPr>
        <p:spPr>
          <a:xfrm flipH="1">
            <a:off x="4111085" y="2660797"/>
            <a:ext cx="315387" cy="76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8" name="文字方塊 17">
                <a:extLst>
                  <a:ext uri="{FF2B5EF4-FFF2-40B4-BE49-F238E27FC236}">
                    <a16:creationId xmlns:a16="http://schemas.microsoft.com/office/drawing/2014/main" id="{E40425CC-2D57-4A93-8943-8A7E110731F6}"/>
                  </a:ext>
                </a:extLst>
              </p:cNvPr>
              <p:cNvSpPr txBox="1"/>
              <p:nvPr/>
            </p:nvSpPr>
            <p:spPr>
              <a:xfrm>
                <a:off x="4426472" y="2199132"/>
                <a:ext cx="3641762" cy="923330"/>
              </a:xfrm>
              <a:prstGeom prst="rect">
                <a:avLst/>
              </a:prstGeom>
              <a:noFill/>
            </p:spPr>
            <p:txBody>
              <a:bodyPr wrap="square" rtlCol="0">
                <a:spAutoFit/>
              </a:bodyPr>
              <a:lstStyle/>
              <a:p>
                <a:r>
                  <a:rPr lang="en-US" dirty="0"/>
                  <a:t>Calculate c</a:t>
                </a:r>
                <a:r>
                  <a:rPr lang="en-US" baseline="-25000" dirty="0"/>
                  <a:t>2</a:t>
                </a:r>
                <a:r>
                  <a:rPr lang="en-US" dirty="0"/>
                  <a:t> given each c</a:t>
                </a:r>
                <a:r>
                  <a:rPr lang="en-US" baseline="-25000" dirty="0"/>
                  <a:t>1</a:t>
                </a:r>
                <a:r>
                  <a:rPr lang="en-US" dirty="0"/>
                  <a:t> given the normalization condition:</a:t>
                </a:r>
              </a:p>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12</m:t>
                          </m:r>
                        </m:sub>
                      </m:sSub>
                      <m:r>
                        <a:rPr lang="en-US" b="0" i="1" smtClean="0">
                          <a:latin typeface="Cambria Math" panose="02040503050406030204" pitchFamily="18" charset="0"/>
                        </a:rPr>
                        <m:t>=1</m:t>
                      </m:r>
                    </m:oMath>
                  </m:oMathPara>
                </a14:m>
                <a:endParaRPr lang="en-US" dirty="0"/>
              </a:p>
            </p:txBody>
          </p:sp>
        </mc:Choice>
        <mc:Fallback>
          <p:sp>
            <p:nvSpPr>
              <p:cNvPr id="18" name="文字方塊 17">
                <a:extLst>
                  <a:ext uri="{FF2B5EF4-FFF2-40B4-BE49-F238E27FC236}">
                    <a16:creationId xmlns:a16="http://schemas.microsoft.com/office/drawing/2014/main" id="{E40425CC-2D57-4A93-8943-8A7E110731F6}"/>
                  </a:ext>
                </a:extLst>
              </p:cNvPr>
              <p:cNvSpPr txBox="1">
                <a:spLocks noRot="1" noChangeAspect="1" noMove="1" noResize="1" noEditPoints="1" noAdjustHandles="1" noChangeArrowheads="1" noChangeShapeType="1" noTextEdit="1"/>
              </p:cNvSpPr>
              <p:nvPr/>
            </p:nvSpPr>
            <p:spPr>
              <a:xfrm>
                <a:off x="4426472" y="2199132"/>
                <a:ext cx="3641762" cy="923330"/>
              </a:xfrm>
              <a:prstGeom prst="rect">
                <a:avLst/>
              </a:prstGeom>
              <a:blipFill>
                <a:blip r:embed="rId3"/>
                <a:stretch>
                  <a:fillRect l="-1338" t="-3974" b="-1325"/>
                </a:stretch>
              </a:blipFill>
            </p:spPr>
            <p:txBody>
              <a:bodyPr/>
              <a:lstStyle/>
              <a:p>
                <a:r>
                  <a:rPr lang="en-US">
                    <a:noFill/>
                  </a:rPr>
                  <a:t> </a:t>
                </a:r>
              </a:p>
            </p:txBody>
          </p:sp>
        </mc:Fallback>
      </mc:AlternateContent>
      <p:sp>
        <p:nvSpPr>
          <p:cNvPr id="22" name="矩形 21">
            <a:extLst>
              <a:ext uri="{FF2B5EF4-FFF2-40B4-BE49-F238E27FC236}">
                <a16:creationId xmlns:a16="http://schemas.microsoft.com/office/drawing/2014/main" id="{78923637-031E-42A4-A919-70B6199F489F}"/>
              </a:ext>
            </a:extLst>
          </p:cNvPr>
          <p:cNvSpPr/>
          <p:nvPr/>
        </p:nvSpPr>
        <p:spPr>
          <a:xfrm>
            <a:off x="797242" y="4748239"/>
            <a:ext cx="6911150" cy="277056"/>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直線單箭頭接點 22">
            <a:extLst>
              <a:ext uri="{FF2B5EF4-FFF2-40B4-BE49-F238E27FC236}">
                <a16:creationId xmlns:a16="http://schemas.microsoft.com/office/drawing/2014/main" id="{B077355E-6202-4FF5-9244-647D81928904}"/>
              </a:ext>
            </a:extLst>
          </p:cNvPr>
          <p:cNvCxnSpPr>
            <a:cxnSpLocks/>
          </p:cNvCxnSpPr>
          <p:nvPr/>
        </p:nvCxnSpPr>
        <p:spPr>
          <a:xfrm flipH="1">
            <a:off x="7708393" y="4427563"/>
            <a:ext cx="115344" cy="3206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字方塊 37">
            <a:extLst>
              <a:ext uri="{FF2B5EF4-FFF2-40B4-BE49-F238E27FC236}">
                <a16:creationId xmlns:a16="http://schemas.microsoft.com/office/drawing/2014/main" id="{F2BE5964-B0EE-4B1A-BE27-5EB7383AAE51}"/>
              </a:ext>
            </a:extLst>
          </p:cNvPr>
          <p:cNvSpPr txBox="1"/>
          <p:nvPr/>
        </p:nvSpPr>
        <p:spPr>
          <a:xfrm>
            <a:off x="3140485" y="1451847"/>
            <a:ext cx="5455340" cy="369332"/>
          </a:xfrm>
          <a:prstGeom prst="rect">
            <a:avLst/>
          </a:prstGeom>
          <a:noFill/>
        </p:spPr>
        <p:txBody>
          <a:bodyPr wrap="none" rtlCol="0">
            <a:spAutoFit/>
          </a:bodyPr>
          <a:lstStyle/>
          <a:p>
            <a:r>
              <a:rPr lang="en-US" dirty="0"/>
              <a:t>Calculate the overlap matrix between the basis sets</a:t>
            </a:r>
          </a:p>
        </p:txBody>
      </p:sp>
      <p:sp>
        <p:nvSpPr>
          <p:cNvPr id="34" name="文字方塊 33">
            <a:extLst>
              <a:ext uri="{FF2B5EF4-FFF2-40B4-BE49-F238E27FC236}">
                <a16:creationId xmlns:a16="http://schemas.microsoft.com/office/drawing/2014/main" id="{9A2CBCA1-A726-4789-8481-190618F6E4B9}"/>
              </a:ext>
            </a:extLst>
          </p:cNvPr>
          <p:cNvSpPr txBox="1"/>
          <p:nvPr/>
        </p:nvSpPr>
        <p:spPr>
          <a:xfrm>
            <a:off x="7578356" y="4082049"/>
            <a:ext cx="1364476" cy="369332"/>
          </a:xfrm>
          <a:prstGeom prst="rect">
            <a:avLst/>
          </a:prstGeom>
          <a:noFill/>
        </p:spPr>
        <p:txBody>
          <a:bodyPr wrap="none" rtlCol="0">
            <a:spAutoFit/>
          </a:bodyPr>
          <a:lstStyle/>
          <a:p>
            <a:r>
              <a:rPr lang="en-US" dirty="0"/>
              <a:t>Calculate E</a:t>
            </a:r>
          </a:p>
        </p:txBody>
      </p:sp>
    </p:spTree>
    <p:extLst>
      <p:ext uri="{BB962C8B-B14F-4D97-AF65-F5344CB8AC3E}">
        <p14:creationId xmlns:p14="http://schemas.microsoft.com/office/powerpoint/2010/main" val="71183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p:bldP spid="16" grpId="0" animBg="1"/>
      <p:bldP spid="18" grpId="0"/>
      <p:bldP spid="22" grpId="0" animBg="1"/>
      <p:bldP spid="38"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a:extLst>
              <a:ext uri="{FF2B5EF4-FFF2-40B4-BE49-F238E27FC236}">
                <a16:creationId xmlns:a16="http://schemas.microsoft.com/office/drawing/2014/main" id="{1F0139AF-E65B-4B7D-8EA9-EFE128C7877F}"/>
              </a:ext>
            </a:extLst>
          </p:cNvPr>
          <p:cNvPicPr>
            <a:picLocks noChangeAspect="1"/>
          </p:cNvPicPr>
          <p:nvPr/>
        </p:nvPicPr>
        <p:blipFill>
          <a:blip r:embed="rId2"/>
          <a:stretch>
            <a:fillRect/>
          </a:stretch>
        </p:blipFill>
        <p:spPr>
          <a:xfrm>
            <a:off x="332612" y="1033272"/>
            <a:ext cx="7491125" cy="4306824"/>
          </a:xfrm>
          <a:prstGeom prst="rect">
            <a:avLst/>
          </a:prstGeom>
        </p:spPr>
      </p:pic>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sp>
        <p:nvSpPr>
          <p:cNvPr id="7" name="矩形 6">
            <a:extLst>
              <a:ext uri="{FF2B5EF4-FFF2-40B4-BE49-F238E27FC236}">
                <a16:creationId xmlns:a16="http://schemas.microsoft.com/office/drawing/2014/main" id="{50F3485B-0634-4139-9632-678521736618}"/>
              </a:ext>
            </a:extLst>
          </p:cNvPr>
          <p:cNvSpPr/>
          <p:nvPr/>
        </p:nvSpPr>
        <p:spPr>
          <a:xfrm>
            <a:off x="332612" y="2630316"/>
            <a:ext cx="2136268"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單箭頭接點 8">
            <a:extLst>
              <a:ext uri="{FF2B5EF4-FFF2-40B4-BE49-F238E27FC236}">
                <a16:creationId xmlns:a16="http://schemas.microsoft.com/office/drawing/2014/main" id="{A24A19F0-111B-47B4-AAFB-D546FBE057ED}"/>
              </a:ext>
            </a:extLst>
          </p:cNvPr>
          <p:cNvCxnSpPr>
            <a:cxnSpLocks/>
            <a:endCxn id="7" idx="3"/>
          </p:cNvCxnSpPr>
          <p:nvPr/>
        </p:nvCxnSpPr>
        <p:spPr>
          <a:xfrm flipH="1">
            <a:off x="2468880" y="1410699"/>
            <a:ext cx="292608" cy="1365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277EC96-0200-447D-9B05-0F29929A1DB9}"/>
              </a:ext>
            </a:extLst>
          </p:cNvPr>
          <p:cNvSpPr/>
          <p:nvPr/>
        </p:nvSpPr>
        <p:spPr>
          <a:xfrm>
            <a:off x="332612" y="2918474"/>
            <a:ext cx="2428876"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線單箭頭接點 11">
            <a:extLst>
              <a:ext uri="{FF2B5EF4-FFF2-40B4-BE49-F238E27FC236}">
                <a16:creationId xmlns:a16="http://schemas.microsoft.com/office/drawing/2014/main" id="{9BA92BE7-3ED5-4B21-BC45-216766E31EEE}"/>
              </a:ext>
            </a:extLst>
          </p:cNvPr>
          <p:cNvCxnSpPr>
            <a:cxnSpLocks/>
          </p:cNvCxnSpPr>
          <p:nvPr/>
        </p:nvCxnSpPr>
        <p:spPr>
          <a:xfrm flipH="1">
            <a:off x="2761489" y="1780031"/>
            <a:ext cx="475487" cy="1284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4C57C8D8-9E8D-4A90-9C8C-803D555CFCA8}"/>
              </a:ext>
            </a:extLst>
          </p:cNvPr>
          <p:cNvSpPr txBox="1"/>
          <p:nvPr/>
        </p:nvSpPr>
        <p:spPr>
          <a:xfrm>
            <a:off x="2709405" y="1031409"/>
            <a:ext cx="6237605" cy="369332"/>
          </a:xfrm>
          <a:prstGeom prst="rect">
            <a:avLst/>
          </a:prstGeom>
          <a:noFill/>
        </p:spPr>
        <p:txBody>
          <a:bodyPr wrap="none" rtlCol="0">
            <a:spAutoFit/>
          </a:bodyPr>
          <a:lstStyle/>
          <a:p>
            <a:r>
              <a:rPr lang="en-US" dirty="0"/>
              <a:t>Ask the program to only calculate the energy at a given DM</a:t>
            </a:r>
          </a:p>
        </p:txBody>
      </p:sp>
      <p:sp>
        <p:nvSpPr>
          <p:cNvPr id="16" name="矩形 15">
            <a:extLst>
              <a:ext uri="{FF2B5EF4-FFF2-40B4-BE49-F238E27FC236}">
                <a16:creationId xmlns:a16="http://schemas.microsoft.com/office/drawing/2014/main" id="{7E3CCE39-51A4-4389-9102-18517E75BCC7}"/>
              </a:ext>
            </a:extLst>
          </p:cNvPr>
          <p:cNvSpPr/>
          <p:nvPr/>
        </p:nvSpPr>
        <p:spPr>
          <a:xfrm>
            <a:off x="797242" y="3382089"/>
            <a:ext cx="6627686" cy="329811"/>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線單箭頭接點 16">
            <a:extLst>
              <a:ext uri="{FF2B5EF4-FFF2-40B4-BE49-F238E27FC236}">
                <a16:creationId xmlns:a16="http://schemas.microsoft.com/office/drawing/2014/main" id="{DC74D9C3-C4C1-491F-A2EF-4E96936DF72A}"/>
              </a:ext>
            </a:extLst>
          </p:cNvPr>
          <p:cNvCxnSpPr>
            <a:cxnSpLocks/>
            <a:stCxn id="18" idx="1"/>
            <a:endCxn id="16" idx="0"/>
          </p:cNvCxnSpPr>
          <p:nvPr/>
        </p:nvCxnSpPr>
        <p:spPr>
          <a:xfrm flipH="1">
            <a:off x="4111085" y="2619649"/>
            <a:ext cx="315387" cy="76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8" name="文字方塊 17">
                <a:extLst>
                  <a:ext uri="{FF2B5EF4-FFF2-40B4-BE49-F238E27FC236}">
                    <a16:creationId xmlns:a16="http://schemas.microsoft.com/office/drawing/2014/main" id="{E40425CC-2D57-4A93-8943-8A7E110731F6}"/>
                  </a:ext>
                </a:extLst>
              </p:cNvPr>
              <p:cNvSpPr txBox="1"/>
              <p:nvPr/>
            </p:nvSpPr>
            <p:spPr>
              <a:xfrm>
                <a:off x="4426472" y="2157984"/>
                <a:ext cx="3641762" cy="923330"/>
              </a:xfrm>
              <a:prstGeom prst="rect">
                <a:avLst/>
              </a:prstGeom>
              <a:noFill/>
            </p:spPr>
            <p:txBody>
              <a:bodyPr wrap="square" rtlCol="0">
                <a:spAutoFit/>
              </a:bodyPr>
              <a:lstStyle/>
              <a:p>
                <a:r>
                  <a:rPr lang="en-US" dirty="0"/>
                  <a:t>Calculate c</a:t>
                </a:r>
                <a:r>
                  <a:rPr lang="en-US" baseline="-25000" dirty="0"/>
                  <a:t>2</a:t>
                </a:r>
                <a:r>
                  <a:rPr lang="en-US" dirty="0"/>
                  <a:t> given each c</a:t>
                </a:r>
                <a:r>
                  <a:rPr lang="en-US" baseline="-25000" dirty="0"/>
                  <a:t>1</a:t>
                </a:r>
                <a:r>
                  <a:rPr lang="en-US" dirty="0"/>
                  <a:t> given the normalization condition:</a:t>
                </a:r>
              </a:p>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12</m:t>
                          </m:r>
                        </m:sub>
                      </m:sSub>
                      <m:r>
                        <a:rPr lang="en-US" b="0" i="1" smtClean="0">
                          <a:latin typeface="Cambria Math" panose="02040503050406030204" pitchFamily="18" charset="0"/>
                        </a:rPr>
                        <m:t>=1</m:t>
                      </m:r>
                    </m:oMath>
                  </m:oMathPara>
                </a14:m>
                <a:endParaRPr lang="en-US" dirty="0"/>
              </a:p>
            </p:txBody>
          </p:sp>
        </mc:Choice>
        <mc:Fallback>
          <p:sp>
            <p:nvSpPr>
              <p:cNvPr id="18" name="文字方塊 17">
                <a:extLst>
                  <a:ext uri="{FF2B5EF4-FFF2-40B4-BE49-F238E27FC236}">
                    <a16:creationId xmlns:a16="http://schemas.microsoft.com/office/drawing/2014/main" id="{E40425CC-2D57-4A93-8943-8A7E110731F6}"/>
                  </a:ext>
                </a:extLst>
              </p:cNvPr>
              <p:cNvSpPr txBox="1">
                <a:spLocks noRot="1" noChangeAspect="1" noMove="1" noResize="1" noEditPoints="1" noAdjustHandles="1" noChangeArrowheads="1" noChangeShapeType="1" noTextEdit="1"/>
              </p:cNvSpPr>
              <p:nvPr/>
            </p:nvSpPr>
            <p:spPr>
              <a:xfrm>
                <a:off x="4426472" y="2157984"/>
                <a:ext cx="3641762" cy="923330"/>
              </a:xfrm>
              <a:prstGeom prst="rect">
                <a:avLst/>
              </a:prstGeom>
              <a:blipFill>
                <a:blip r:embed="rId3"/>
                <a:stretch>
                  <a:fillRect l="-1338" t="-3311" b="-1325"/>
                </a:stretch>
              </a:blipFill>
            </p:spPr>
            <p:txBody>
              <a:bodyPr/>
              <a:lstStyle/>
              <a:p>
                <a:r>
                  <a:rPr lang="en-US">
                    <a:noFill/>
                  </a:rPr>
                  <a:t> </a:t>
                </a:r>
              </a:p>
            </p:txBody>
          </p:sp>
        </mc:Fallback>
      </mc:AlternateContent>
      <p:sp>
        <p:nvSpPr>
          <p:cNvPr id="22" name="矩形 21">
            <a:extLst>
              <a:ext uri="{FF2B5EF4-FFF2-40B4-BE49-F238E27FC236}">
                <a16:creationId xmlns:a16="http://schemas.microsoft.com/office/drawing/2014/main" id="{78923637-031E-42A4-A919-70B6199F489F}"/>
              </a:ext>
            </a:extLst>
          </p:cNvPr>
          <p:cNvSpPr/>
          <p:nvPr/>
        </p:nvSpPr>
        <p:spPr>
          <a:xfrm>
            <a:off x="797242" y="4707091"/>
            <a:ext cx="6911150" cy="277056"/>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直線單箭頭接點 22">
            <a:extLst>
              <a:ext uri="{FF2B5EF4-FFF2-40B4-BE49-F238E27FC236}">
                <a16:creationId xmlns:a16="http://schemas.microsoft.com/office/drawing/2014/main" id="{B077355E-6202-4FF5-9244-647D81928904}"/>
              </a:ext>
            </a:extLst>
          </p:cNvPr>
          <p:cNvCxnSpPr>
            <a:cxnSpLocks/>
          </p:cNvCxnSpPr>
          <p:nvPr/>
        </p:nvCxnSpPr>
        <p:spPr>
          <a:xfrm flipH="1">
            <a:off x="7708393" y="4386415"/>
            <a:ext cx="115344" cy="3206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字方塊 37">
            <a:extLst>
              <a:ext uri="{FF2B5EF4-FFF2-40B4-BE49-F238E27FC236}">
                <a16:creationId xmlns:a16="http://schemas.microsoft.com/office/drawing/2014/main" id="{F2BE5964-B0EE-4B1A-BE27-5EB7383AAE51}"/>
              </a:ext>
            </a:extLst>
          </p:cNvPr>
          <p:cNvSpPr txBox="1"/>
          <p:nvPr/>
        </p:nvSpPr>
        <p:spPr>
          <a:xfrm>
            <a:off x="3140485" y="1410699"/>
            <a:ext cx="5455340" cy="369332"/>
          </a:xfrm>
          <a:prstGeom prst="rect">
            <a:avLst/>
          </a:prstGeom>
          <a:noFill/>
        </p:spPr>
        <p:txBody>
          <a:bodyPr wrap="none" rtlCol="0">
            <a:spAutoFit/>
          </a:bodyPr>
          <a:lstStyle/>
          <a:p>
            <a:r>
              <a:rPr lang="en-US" dirty="0"/>
              <a:t>Calculate the overlap matrix between the basis sets</a:t>
            </a:r>
          </a:p>
        </p:txBody>
      </p:sp>
      <p:sp>
        <p:nvSpPr>
          <p:cNvPr id="34" name="文字方塊 33">
            <a:extLst>
              <a:ext uri="{FF2B5EF4-FFF2-40B4-BE49-F238E27FC236}">
                <a16:creationId xmlns:a16="http://schemas.microsoft.com/office/drawing/2014/main" id="{9A2CBCA1-A726-4789-8481-190618F6E4B9}"/>
              </a:ext>
            </a:extLst>
          </p:cNvPr>
          <p:cNvSpPr txBox="1"/>
          <p:nvPr/>
        </p:nvSpPr>
        <p:spPr>
          <a:xfrm>
            <a:off x="7578356" y="4040901"/>
            <a:ext cx="1364476" cy="369332"/>
          </a:xfrm>
          <a:prstGeom prst="rect">
            <a:avLst/>
          </a:prstGeom>
          <a:noFill/>
        </p:spPr>
        <p:txBody>
          <a:bodyPr wrap="none" rtlCol="0">
            <a:spAutoFit/>
          </a:bodyPr>
          <a:lstStyle/>
          <a:p>
            <a:r>
              <a:rPr lang="en-US" dirty="0"/>
              <a:t>Calculate E</a:t>
            </a:r>
          </a:p>
        </p:txBody>
      </p:sp>
    </p:spTree>
    <p:extLst>
      <p:ext uri="{BB962C8B-B14F-4D97-AF65-F5344CB8AC3E}">
        <p14:creationId xmlns:p14="http://schemas.microsoft.com/office/powerpoint/2010/main" val="171077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p:bldP spid="16" grpId="0" animBg="1"/>
      <p:bldP spid="18" grpId="0"/>
      <p:bldP spid="22" grpId="0" animBg="1"/>
      <p:bldP spid="38"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9" name="圖片 8">
            <a:extLst>
              <a:ext uri="{FF2B5EF4-FFF2-40B4-BE49-F238E27FC236}">
                <a16:creationId xmlns:a16="http://schemas.microsoft.com/office/drawing/2014/main" id="{85493823-4BBD-4A68-BDCD-1CA553D7C14E}"/>
              </a:ext>
            </a:extLst>
          </p:cNvPr>
          <p:cNvPicPr>
            <a:picLocks noChangeAspect="1"/>
          </p:cNvPicPr>
          <p:nvPr/>
        </p:nvPicPr>
        <p:blipFill>
          <a:blip r:embed="rId2"/>
          <a:stretch>
            <a:fillRect/>
          </a:stretch>
        </p:blipFill>
        <p:spPr>
          <a:xfrm>
            <a:off x="457200" y="907720"/>
            <a:ext cx="5649659" cy="5667287"/>
          </a:xfrm>
          <a:prstGeom prst="rect">
            <a:avLst/>
          </a:prstGeom>
        </p:spPr>
      </p:pic>
      <p:sp>
        <p:nvSpPr>
          <p:cNvPr id="10" name="矩形 9">
            <a:extLst>
              <a:ext uri="{FF2B5EF4-FFF2-40B4-BE49-F238E27FC236}">
                <a16:creationId xmlns:a16="http://schemas.microsoft.com/office/drawing/2014/main" id="{FC90A7BB-0292-4C1B-8CE0-4D1CFD3CF1BF}"/>
              </a:ext>
            </a:extLst>
          </p:cNvPr>
          <p:cNvSpPr/>
          <p:nvPr/>
        </p:nvSpPr>
        <p:spPr>
          <a:xfrm>
            <a:off x="457200" y="907720"/>
            <a:ext cx="5546784" cy="5667287"/>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線單箭頭接點 10">
            <a:extLst>
              <a:ext uri="{FF2B5EF4-FFF2-40B4-BE49-F238E27FC236}">
                <a16:creationId xmlns:a16="http://schemas.microsoft.com/office/drawing/2014/main" id="{0A9B24DE-0DC4-45AD-A951-D1A5DDE79361}"/>
              </a:ext>
            </a:extLst>
          </p:cNvPr>
          <p:cNvCxnSpPr>
            <a:cxnSpLocks/>
            <a:stCxn id="12" idx="1"/>
          </p:cNvCxnSpPr>
          <p:nvPr/>
        </p:nvCxnSpPr>
        <p:spPr>
          <a:xfrm flipH="1">
            <a:off x="6106860" y="2106246"/>
            <a:ext cx="315386" cy="900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字方塊 11">
            <a:extLst>
              <a:ext uri="{FF2B5EF4-FFF2-40B4-BE49-F238E27FC236}">
                <a16:creationId xmlns:a16="http://schemas.microsoft.com/office/drawing/2014/main" id="{248BDFD5-9647-4CDC-B923-32975BD032E8}"/>
              </a:ext>
            </a:extLst>
          </p:cNvPr>
          <p:cNvSpPr txBox="1"/>
          <p:nvPr/>
        </p:nvSpPr>
        <p:spPr>
          <a:xfrm>
            <a:off x="6422246" y="1783080"/>
            <a:ext cx="2264554" cy="646331"/>
          </a:xfrm>
          <a:prstGeom prst="rect">
            <a:avLst/>
          </a:prstGeom>
          <a:noFill/>
        </p:spPr>
        <p:txBody>
          <a:bodyPr wrap="square" rtlCol="0">
            <a:spAutoFit/>
          </a:bodyPr>
          <a:lstStyle/>
          <a:p>
            <a:r>
              <a:rPr lang="en-US" dirty="0"/>
              <a:t>Make a plot of </a:t>
            </a:r>
          </a:p>
          <a:p>
            <a:r>
              <a:rPr lang="en-US" dirty="0"/>
              <a:t>E vs c</a:t>
            </a:r>
            <a:r>
              <a:rPr lang="en-US" baseline="-25000" dirty="0"/>
              <a:t>1</a:t>
            </a:r>
            <a:r>
              <a:rPr lang="en-US" dirty="0"/>
              <a:t>+c</a:t>
            </a:r>
            <a:r>
              <a:rPr lang="en-US" baseline="-25000" dirty="0"/>
              <a:t>1</a:t>
            </a:r>
            <a:r>
              <a:rPr lang="en-US" dirty="0"/>
              <a:t>*c</a:t>
            </a:r>
            <a:r>
              <a:rPr lang="en-US" baseline="-25000" dirty="0"/>
              <a:t>2</a:t>
            </a:r>
            <a:r>
              <a:rPr lang="en-US" dirty="0"/>
              <a:t>*S</a:t>
            </a:r>
            <a:r>
              <a:rPr lang="en-US" baseline="-25000" dirty="0"/>
              <a:t>12</a:t>
            </a:r>
          </a:p>
        </p:txBody>
      </p:sp>
    </p:spTree>
    <p:extLst>
      <p:ext uri="{BB962C8B-B14F-4D97-AF65-F5344CB8AC3E}">
        <p14:creationId xmlns:p14="http://schemas.microsoft.com/office/powerpoint/2010/main" val="35607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pic>
        <p:nvPicPr>
          <p:cNvPr id="6" name="圖片 5">
            <a:extLst>
              <a:ext uri="{FF2B5EF4-FFF2-40B4-BE49-F238E27FC236}">
                <a16:creationId xmlns:a16="http://schemas.microsoft.com/office/drawing/2014/main" id="{DDF58E7F-D7AF-4AB1-8EDC-F46B8F25EE56}"/>
              </a:ext>
            </a:extLst>
          </p:cNvPr>
          <p:cNvPicPr>
            <a:picLocks noChangeAspect="1"/>
          </p:cNvPicPr>
          <p:nvPr/>
        </p:nvPicPr>
        <p:blipFill>
          <a:blip r:embed="rId3"/>
          <a:stretch>
            <a:fillRect/>
          </a:stretch>
        </p:blipFill>
        <p:spPr>
          <a:xfrm>
            <a:off x="907351" y="757770"/>
            <a:ext cx="7329297" cy="6100230"/>
          </a:xfrm>
          <a:prstGeom prst="rect">
            <a:avLst/>
          </a:prstGeom>
        </p:spPr>
      </p:pic>
      <p:cxnSp>
        <p:nvCxnSpPr>
          <p:cNvPr id="8" name="直線單箭頭接點 7">
            <a:extLst>
              <a:ext uri="{FF2B5EF4-FFF2-40B4-BE49-F238E27FC236}">
                <a16:creationId xmlns:a16="http://schemas.microsoft.com/office/drawing/2014/main" id="{D34937C1-B680-44FF-A849-3A30F3BCDA06}"/>
              </a:ext>
            </a:extLst>
          </p:cNvPr>
          <p:cNvCxnSpPr>
            <a:cxnSpLocks/>
          </p:cNvCxnSpPr>
          <p:nvPr/>
        </p:nvCxnSpPr>
        <p:spPr>
          <a:xfrm flipH="1">
            <a:off x="2093976" y="1929384"/>
            <a:ext cx="411480" cy="384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3" name="物件 12">
            <a:extLst>
              <a:ext uri="{FF2B5EF4-FFF2-40B4-BE49-F238E27FC236}">
                <a16:creationId xmlns:a16="http://schemas.microsoft.com/office/drawing/2014/main" id="{45EED4DD-3A49-4482-8D5D-2F0804200D7C}"/>
              </a:ext>
            </a:extLst>
          </p:cNvPr>
          <p:cNvGraphicFramePr>
            <a:graphicFrameLocks noChangeAspect="1"/>
          </p:cNvGraphicFramePr>
          <p:nvPr>
            <p:extLst>
              <p:ext uri="{D42A27DB-BD31-4B8C-83A1-F6EECF244321}">
                <p14:modId xmlns:p14="http://schemas.microsoft.com/office/powerpoint/2010/main" val="2919346085"/>
              </p:ext>
            </p:extLst>
          </p:nvPr>
        </p:nvGraphicFramePr>
        <p:xfrm>
          <a:off x="2439797" y="1152710"/>
          <a:ext cx="1089787" cy="968698"/>
        </p:xfrm>
        <a:graphic>
          <a:graphicData uri="http://schemas.openxmlformats.org/presentationml/2006/ole">
            <mc:AlternateContent xmlns:mc="http://schemas.openxmlformats.org/markup-compatibility/2006">
              <mc:Choice xmlns:v="urn:schemas-microsoft-com:vml" Requires="v">
                <p:oleObj spid="_x0000_s1056" name="CS ChemDraw Drawing" r:id="rId4" imgW="385059" imgH="342594" progId="ChemDraw.Document.6.0">
                  <p:embed/>
                </p:oleObj>
              </mc:Choice>
              <mc:Fallback>
                <p:oleObj name="CS ChemDraw Drawing" r:id="rId4" imgW="385059" imgH="342594" progId="ChemDraw.Document.6.0">
                  <p:embed/>
                  <p:pic>
                    <p:nvPicPr>
                      <p:cNvPr id="0" name=""/>
                      <p:cNvPicPr/>
                      <p:nvPr/>
                    </p:nvPicPr>
                    <p:blipFill>
                      <a:blip r:embed="rId5"/>
                      <a:stretch>
                        <a:fillRect/>
                      </a:stretch>
                    </p:blipFill>
                    <p:spPr>
                      <a:xfrm>
                        <a:off x="2439797" y="1152710"/>
                        <a:ext cx="1089787" cy="968698"/>
                      </a:xfrm>
                      <a:prstGeom prst="rect">
                        <a:avLst/>
                      </a:prstGeom>
                    </p:spPr>
                  </p:pic>
                </p:oleObj>
              </mc:Fallback>
            </mc:AlternateContent>
          </a:graphicData>
        </a:graphic>
      </p:graphicFrame>
      <p:cxnSp>
        <p:nvCxnSpPr>
          <p:cNvPr id="15" name="直線單箭頭接點 14">
            <a:extLst>
              <a:ext uri="{FF2B5EF4-FFF2-40B4-BE49-F238E27FC236}">
                <a16:creationId xmlns:a16="http://schemas.microsoft.com/office/drawing/2014/main" id="{9C304CC4-AAE3-4E98-9777-CD44E7E99634}"/>
              </a:ext>
            </a:extLst>
          </p:cNvPr>
          <p:cNvCxnSpPr>
            <a:cxnSpLocks/>
          </p:cNvCxnSpPr>
          <p:nvPr/>
        </p:nvCxnSpPr>
        <p:spPr>
          <a:xfrm>
            <a:off x="7522813" y="2057400"/>
            <a:ext cx="258731" cy="256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8" name="物件 17">
            <a:extLst>
              <a:ext uri="{FF2B5EF4-FFF2-40B4-BE49-F238E27FC236}">
                <a16:creationId xmlns:a16="http://schemas.microsoft.com/office/drawing/2014/main" id="{06734BE5-547B-44A5-9918-7365D9389212}"/>
              </a:ext>
            </a:extLst>
          </p:cNvPr>
          <p:cNvGraphicFramePr>
            <a:graphicFrameLocks noChangeAspect="1"/>
          </p:cNvGraphicFramePr>
          <p:nvPr>
            <p:extLst>
              <p:ext uri="{D42A27DB-BD31-4B8C-83A1-F6EECF244321}">
                <p14:modId xmlns:p14="http://schemas.microsoft.com/office/powerpoint/2010/main" val="3147911209"/>
              </p:ext>
            </p:extLst>
          </p:nvPr>
        </p:nvGraphicFramePr>
        <p:xfrm>
          <a:off x="6491414" y="1142816"/>
          <a:ext cx="1117219" cy="988486"/>
        </p:xfrm>
        <a:graphic>
          <a:graphicData uri="http://schemas.openxmlformats.org/presentationml/2006/ole">
            <mc:AlternateContent xmlns:mc="http://schemas.openxmlformats.org/markup-compatibility/2006">
              <mc:Choice xmlns:v="urn:schemas-microsoft-com:vml" Requires="v">
                <p:oleObj spid="_x0000_s1057" name="CS ChemDraw Drawing" r:id="rId6" imgW="385365" imgH="341063" progId="ChemDraw.Document.6.0">
                  <p:embed/>
                </p:oleObj>
              </mc:Choice>
              <mc:Fallback>
                <p:oleObj name="CS ChemDraw Drawing" r:id="rId6" imgW="385365" imgH="341063" progId="ChemDraw.Document.6.0">
                  <p:embed/>
                  <p:pic>
                    <p:nvPicPr>
                      <p:cNvPr id="0" name=""/>
                      <p:cNvPicPr/>
                      <p:nvPr/>
                    </p:nvPicPr>
                    <p:blipFill>
                      <a:blip r:embed="rId7"/>
                      <a:stretch>
                        <a:fillRect/>
                      </a:stretch>
                    </p:blipFill>
                    <p:spPr>
                      <a:xfrm>
                        <a:off x="6491414" y="1142816"/>
                        <a:ext cx="1117219" cy="988486"/>
                      </a:xfrm>
                      <a:prstGeom prst="rect">
                        <a:avLst/>
                      </a:prstGeom>
                    </p:spPr>
                  </p:pic>
                </p:oleObj>
              </mc:Fallback>
            </mc:AlternateContent>
          </a:graphicData>
        </a:graphic>
      </p:graphicFrame>
      <p:graphicFrame>
        <p:nvGraphicFramePr>
          <p:cNvPr id="23" name="物件 22">
            <a:extLst>
              <a:ext uri="{FF2B5EF4-FFF2-40B4-BE49-F238E27FC236}">
                <a16:creationId xmlns:a16="http://schemas.microsoft.com/office/drawing/2014/main" id="{A06719D2-66DD-4809-84C8-31FEE577C8C4}"/>
              </a:ext>
            </a:extLst>
          </p:cNvPr>
          <p:cNvGraphicFramePr>
            <a:graphicFrameLocks noChangeAspect="1"/>
          </p:cNvGraphicFramePr>
          <p:nvPr>
            <p:extLst>
              <p:ext uri="{D42A27DB-BD31-4B8C-83A1-F6EECF244321}">
                <p14:modId xmlns:p14="http://schemas.microsoft.com/office/powerpoint/2010/main" val="1005154098"/>
              </p:ext>
            </p:extLst>
          </p:nvPr>
        </p:nvGraphicFramePr>
        <p:xfrm>
          <a:off x="4253548" y="3429000"/>
          <a:ext cx="1296860" cy="1073892"/>
        </p:xfrm>
        <a:graphic>
          <a:graphicData uri="http://schemas.openxmlformats.org/presentationml/2006/ole">
            <mc:AlternateContent xmlns:mc="http://schemas.openxmlformats.org/markup-compatibility/2006">
              <mc:Choice xmlns:v="urn:schemas-microsoft-com:vml" Requires="v">
                <p:oleObj spid="_x0000_s1058" name="CS ChemDraw Drawing" r:id="rId8" imgW="452452" imgH="374435" progId="ChemDraw.Document.6.0">
                  <p:embed/>
                </p:oleObj>
              </mc:Choice>
              <mc:Fallback>
                <p:oleObj name="CS ChemDraw Drawing" r:id="rId8" imgW="452452" imgH="374435" progId="ChemDraw.Document.6.0">
                  <p:embed/>
                  <p:pic>
                    <p:nvPicPr>
                      <p:cNvPr id="0" name=""/>
                      <p:cNvPicPr/>
                      <p:nvPr/>
                    </p:nvPicPr>
                    <p:blipFill>
                      <a:blip r:embed="rId9"/>
                      <a:stretch>
                        <a:fillRect/>
                      </a:stretch>
                    </p:blipFill>
                    <p:spPr>
                      <a:xfrm>
                        <a:off x="4253548" y="3429000"/>
                        <a:ext cx="1296860" cy="1073892"/>
                      </a:xfrm>
                      <a:prstGeom prst="rect">
                        <a:avLst/>
                      </a:prstGeom>
                    </p:spPr>
                  </p:pic>
                </p:oleObj>
              </mc:Fallback>
            </mc:AlternateContent>
          </a:graphicData>
        </a:graphic>
      </p:graphicFrame>
      <p:cxnSp>
        <p:nvCxnSpPr>
          <p:cNvPr id="24" name="直線單箭頭接點 23">
            <a:extLst>
              <a:ext uri="{FF2B5EF4-FFF2-40B4-BE49-F238E27FC236}">
                <a16:creationId xmlns:a16="http://schemas.microsoft.com/office/drawing/2014/main" id="{AB0EA44F-B31D-41C7-9E9C-CEDCA3A7F712}"/>
              </a:ext>
            </a:extLst>
          </p:cNvPr>
          <p:cNvCxnSpPr>
            <a:cxnSpLocks/>
          </p:cNvCxnSpPr>
          <p:nvPr/>
        </p:nvCxnSpPr>
        <p:spPr>
          <a:xfrm>
            <a:off x="4901978" y="4502892"/>
            <a:ext cx="0" cy="605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484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39328" cy="5408763"/>
          </a:xfrm>
        </p:spPr>
        <p:txBody>
          <a:bodyPr/>
          <a:lstStyle/>
          <a:p>
            <a:pPr marL="457200" indent="-457200">
              <a:buFont typeface="+mj-lt"/>
              <a:buAutoNum type="arabicPeriod"/>
            </a:pPr>
            <a:r>
              <a:rPr lang="en-US" dirty="0"/>
              <a:t>Navigate through </a:t>
            </a:r>
            <a:r>
              <a:rPr lang="en-US" dirty="0" err="1"/>
              <a:t>CompChem</a:t>
            </a:r>
            <a:r>
              <a:rPr lang="en-US" dirty="0"/>
              <a:t>/Practice/Week1/Exercise1</a:t>
            </a:r>
          </a:p>
          <a:p>
            <a:pPr marL="457200" indent="-457200">
              <a:buFont typeface="+mj-lt"/>
              <a:buAutoNum type="arabicPeriod"/>
            </a:pPr>
            <a:r>
              <a:rPr lang="en-US" dirty="0"/>
              <a:t>Open </a:t>
            </a:r>
            <a:r>
              <a:rPr lang="en-US" dirty="0" err="1"/>
              <a:t>geom.ipynb</a:t>
            </a: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Tree>
    <p:extLst>
      <p:ext uri="{BB962C8B-B14F-4D97-AF65-F5344CB8AC3E}">
        <p14:creationId xmlns:p14="http://schemas.microsoft.com/office/powerpoint/2010/main" val="4028081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pic>
        <p:nvPicPr>
          <p:cNvPr id="5" name="圖片 4">
            <a:extLst>
              <a:ext uri="{FF2B5EF4-FFF2-40B4-BE49-F238E27FC236}">
                <a16:creationId xmlns:a16="http://schemas.microsoft.com/office/drawing/2014/main" id="{DEB6C7EF-405E-4550-95D6-9D39FE7958C1}"/>
              </a:ext>
            </a:extLst>
          </p:cNvPr>
          <p:cNvPicPr>
            <a:picLocks noChangeAspect="1"/>
          </p:cNvPicPr>
          <p:nvPr/>
        </p:nvPicPr>
        <p:blipFill>
          <a:blip r:embed="rId2"/>
          <a:stretch>
            <a:fillRect/>
          </a:stretch>
        </p:blipFill>
        <p:spPr>
          <a:xfrm>
            <a:off x="730186" y="852486"/>
            <a:ext cx="7683627" cy="5548314"/>
          </a:xfrm>
          <a:prstGeom prst="rect">
            <a:avLst/>
          </a:prstGeom>
        </p:spPr>
      </p:pic>
    </p:spTree>
    <p:extLst>
      <p:ext uri="{BB962C8B-B14F-4D97-AF65-F5344CB8AC3E}">
        <p14:creationId xmlns:p14="http://schemas.microsoft.com/office/powerpoint/2010/main" val="904889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1835-382F-4677-F5CA-998C07FAB498}"/>
              </a:ext>
            </a:extLst>
          </p:cNvPr>
          <p:cNvSpPr>
            <a:spLocks noGrp="1"/>
          </p:cNvSpPr>
          <p:nvPr>
            <p:ph type="title"/>
          </p:nvPr>
        </p:nvSpPr>
        <p:spPr/>
        <p:txBody>
          <a:bodyPr/>
          <a:lstStyle/>
          <a:p>
            <a:r>
              <a:rPr lang="en-US" dirty="0"/>
              <a:t>Suggested reading</a:t>
            </a:r>
          </a:p>
        </p:txBody>
      </p:sp>
      <p:sp>
        <p:nvSpPr>
          <p:cNvPr id="3" name="Content Placeholder 2">
            <a:extLst>
              <a:ext uri="{FF2B5EF4-FFF2-40B4-BE49-F238E27FC236}">
                <a16:creationId xmlns:a16="http://schemas.microsoft.com/office/drawing/2014/main" id="{CD0A2716-0D24-092A-E39D-1943E30535B0}"/>
              </a:ext>
            </a:extLst>
          </p:cNvPr>
          <p:cNvSpPr>
            <a:spLocks noGrp="1"/>
          </p:cNvSpPr>
          <p:nvPr>
            <p:ph idx="1"/>
          </p:nvPr>
        </p:nvSpPr>
        <p:spPr/>
        <p:txBody>
          <a:bodyPr>
            <a:normAutofit/>
          </a:bodyPr>
          <a:lstStyle/>
          <a:p>
            <a:pPr marL="0" indent="0">
              <a:buNone/>
            </a:pPr>
            <a:r>
              <a:rPr lang="en-US" dirty="0">
                <a:solidFill>
                  <a:srgbClr val="000000"/>
                </a:solidFill>
                <a:effectLst/>
                <a:ea typeface="Times New Roman" panose="02020603050405020304" pitchFamily="18" charset="0"/>
              </a:rPr>
              <a:t>Chapter 2 and 3 in Szabo, A.; </a:t>
            </a:r>
            <a:r>
              <a:rPr lang="en-US" dirty="0" err="1">
                <a:solidFill>
                  <a:srgbClr val="000000"/>
                </a:solidFill>
                <a:effectLst/>
                <a:ea typeface="Times New Roman" panose="02020603050405020304" pitchFamily="18" charset="0"/>
              </a:rPr>
              <a:t>Ostlund</a:t>
            </a:r>
            <a:r>
              <a:rPr lang="en-US" dirty="0">
                <a:solidFill>
                  <a:srgbClr val="000000"/>
                </a:solidFill>
                <a:effectLst/>
                <a:ea typeface="Times New Roman" panose="02020603050405020304" pitchFamily="18" charset="0"/>
              </a:rPr>
              <a:t>, N. S. </a:t>
            </a:r>
            <a:r>
              <a:rPr lang="en-US" b="1" dirty="0">
                <a:solidFill>
                  <a:srgbClr val="000000"/>
                </a:solidFill>
                <a:effectLst/>
                <a:ea typeface="Times New Roman" panose="02020603050405020304" pitchFamily="18" charset="0"/>
              </a:rPr>
              <a:t>Modern Quantum Chemistry: Introduction to Advanced Electronic Structure Theory</a:t>
            </a:r>
            <a:r>
              <a:rPr lang="en-US" dirty="0">
                <a:solidFill>
                  <a:srgbClr val="000000"/>
                </a:solidFill>
                <a:effectLst/>
                <a:ea typeface="Times New Roman" panose="02020603050405020304" pitchFamily="18" charset="0"/>
              </a:rPr>
              <a:t>; Courier Corporation, 2012.</a:t>
            </a:r>
            <a:endParaRPr lang="en-US" dirty="0">
              <a:effectLst/>
              <a:ea typeface="SimSun" panose="02010600030101010101" pitchFamily="2" charset="-122"/>
            </a:endParaRPr>
          </a:p>
          <a:p>
            <a:endParaRPr lang="en-US" dirty="0"/>
          </a:p>
        </p:txBody>
      </p:sp>
      <p:sp>
        <p:nvSpPr>
          <p:cNvPr id="4" name="Slide Number Placeholder 3">
            <a:extLst>
              <a:ext uri="{FF2B5EF4-FFF2-40B4-BE49-F238E27FC236}">
                <a16:creationId xmlns:a16="http://schemas.microsoft.com/office/drawing/2014/main" id="{537C9141-92B4-F88E-8353-69DCFF6C926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46338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pic>
        <p:nvPicPr>
          <p:cNvPr id="3" name="圖片 2">
            <a:extLst>
              <a:ext uri="{FF2B5EF4-FFF2-40B4-BE49-F238E27FC236}">
                <a16:creationId xmlns:a16="http://schemas.microsoft.com/office/drawing/2014/main" id="{377C94E3-15AD-48BD-A7F2-12514BBEFDB8}"/>
              </a:ext>
            </a:extLst>
          </p:cNvPr>
          <p:cNvPicPr>
            <a:picLocks noChangeAspect="1"/>
          </p:cNvPicPr>
          <p:nvPr/>
        </p:nvPicPr>
        <p:blipFill rotWithShape="1">
          <a:blip r:embed="rId2"/>
          <a:srcRect t="368"/>
          <a:stretch/>
        </p:blipFill>
        <p:spPr>
          <a:xfrm>
            <a:off x="787628" y="859915"/>
            <a:ext cx="7568743" cy="5540885"/>
          </a:xfrm>
          <a:prstGeom prst="rect">
            <a:avLst/>
          </a:prstGeom>
        </p:spPr>
      </p:pic>
    </p:spTree>
    <p:extLst>
      <p:ext uri="{BB962C8B-B14F-4D97-AF65-F5344CB8AC3E}">
        <p14:creationId xmlns:p14="http://schemas.microsoft.com/office/powerpoint/2010/main" val="1913692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pic>
        <p:nvPicPr>
          <p:cNvPr id="5" name="圖片 4">
            <a:extLst>
              <a:ext uri="{FF2B5EF4-FFF2-40B4-BE49-F238E27FC236}">
                <a16:creationId xmlns:a16="http://schemas.microsoft.com/office/drawing/2014/main" id="{03A0A17E-FBD5-49CB-B4C6-CCECEEA36794}"/>
              </a:ext>
            </a:extLst>
          </p:cNvPr>
          <p:cNvPicPr>
            <a:picLocks noChangeAspect="1"/>
          </p:cNvPicPr>
          <p:nvPr/>
        </p:nvPicPr>
        <p:blipFill>
          <a:blip r:embed="rId2"/>
          <a:stretch>
            <a:fillRect/>
          </a:stretch>
        </p:blipFill>
        <p:spPr>
          <a:xfrm>
            <a:off x="574014" y="881788"/>
            <a:ext cx="7995972" cy="5094424"/>
          </a:xfrm>
          <a:prstGeom prst="rect">
            <a:avLst/>
          </a:prstGeom>
        </p:spPr>
      </p:pic>
    </p:spTree>
    <p:extLst>
      <p:ext uri="{BB962C8B-B14F-4D97-AF65-F5344CB8AC3E}">
        <p14:creationId xmlns:p14="http://schemas.microsoft.com/office/powerpoint/2010/main" val="1252858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a:xfrm>
            <a:off x="3171639" y="0"/>
            <a:ext cx="5546784" cy="651600"/>
          </a:xfrm>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pic>
        <p:nvPicPr>
          <p:cNvPr id="3" name="圖片 2">
            <a:extLst>
              <a:ext uri="{FF2B5EF4-FFF2-40B4-BE49-F238E27FC236}">
                <a16:creationId xmlns:a16="http://schemas.microsoft.com/office/drawing/2014/main" id="{6CA4CAEF-B719-401A-8D51-F7BCC8125EB5}"/>
              </a:ext>
            </a:extLst>
          </p:cNvPr>
          <p:cNvPicPr>
            <a:picLocks noChangeAspect="1"/>
          </p:cNvPicPr>
          <p:nvPr/>
        </p:nvPicPr>
        <p:blipFill rotWithShape="1">
          <a:blip r:embed="rId3"/>
          <a:srcRect t="24182"/>
          <a:stretch/>
        </p:blipFill>
        <p:spPr>
          <a:xfrm>
            <a:off x="1733730" y="912763"/>
            <a:ext cx="5676540" cy="4202698"/>
          </a:xfrm>
          <a:prstGeom prst="rect">
            <a:avLst/>
          </a:prstGeom>
        </p:spPr>
      </p:pic>
      <p:cxnSp>
        <p:nvCxnSpPr>
          <p:cNvPr id="6" name="直線單箭頭接點 5">
            <a:extLst>
              <a:ext uri="{FF2B5EF4-FFF2-40B4-BE49-F238E27FC236}">
                <a16:creationId xmlns:a16="http://schemas.microsoft.com/office/drawing/2014/main" id="{1633FC91-89B6-4A04-A559-022C569DAB1A}"/>
              </a:ext>
            </a:extLst>
          </p:cNvPr>
          <p:cNvCxnSpPr>
            <a:cxnSpLocks/>
          </p:cNvCxnSpPr>
          <p:nvPr/>
        </p:nvCxnSpPr>
        <p:spPr>
          <a:xfrm flipV="1">
            <a:off x="1789816" y="2775871"/>
            <a:ext cx="987476" cy="337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7" name="物件 6">
            <a:extLst>
              <a:ext uri="{FF2B5EF4-FFF2-40B4-BE49-F238E27FC236}">
                <a16:creationId xmlns:a16="http://schemas.microsoft.com/office/drawing/2014/main" id="{FC12CBA7-20BB-4213-91BC-067A74DD6378}"/>
              </a:ext>
            </a:extLst>
          </p:cNvPr>
          <p:cNvGraphicFramePr>
            <a:graphicFrameLocks noChangeAspect="1"/>
          </p:cNvGraphicFramePr>
          <p:nvPr>
            <p:extLst>
              <p:ext uri="{D42A27DB-BD31-4B8C-83A1-F6EECF244321}">
                <p14:modId xmlns:p14="http://schemas.microsoft.com/office/powerpoint/2010/main" val="1773078308"/>
              </p:ext>
            </p:extLst>
          </p:nvPr>
        </p:nvGraphicFramePr>
        <p:xfrm>
          <a:off x="559540" y="2460302"/>
          <a:ext cx="1089787" cy="968698"/>
        </p:xfrm>
        <a:graphic>
          <a:graphicData uri="http://schemas.openxmlformats.org/presentationml/2006/ole">
            <mc:AlternateContent xmlns:mc="http://schemas.openxmlformats.org/markup-compatibility/2006">
              <mc:Choice xmlns:v="urn:schemas-microsoft-com:vml" Requires="v">
                <p:oleObj spid="_x0000_s2098" name="CS ChemDraw Drawing" r:id="rId4" imgW="385059" imgH="342594" progId="ChemDraw.Document.6.0">
                  <p:embed/>
                </p:oleObj>
              </mc:Choice>
              <mc:Fallback>
                <p:oleObj name="CS ChemDraw Drawing" r:id="rId4" imgW="385059" imgH="342594" progId="ChemDraw.Document.6.0">
                  <p:embed/>
                  <p:pic>
                    <p:nvPicPr>
                      <p:cNvPr id="13" name="物件 12">
                        <a:extLst>
                          <a:ext uri="{FF2B5EF4-FFF2-40B4-BE49-F238E27FC236}">
                            <a16:creationId xmlns:a16="http://schemas.microsoft.com/office/drawing/2014/main" id="{45EED4DD-3A49-4482-8D5D-2F0804200D7C}"/>
                          </a:ext>
                        </a:extLst>
                      </p:cNvPr>
                      <p:cNvPicPr/>
                      <p:nvPr/>
                    </p:nvPicPr>
                    <p:blipFill>
                      <a:blip r:embed="rId5"/>
                      <a:stretch>
                        <a:fillRect/>
                      </a:stretch>
                    </p:blipFill>
                    <p:spPr>
                      <a:xfrm>
                        <a:off x="559540" y="2460302"/>
                        <a:ext cx="1089787" cy="968698"/>
                      </a:xfrm>
                      <a:prstGeom prst="rect">
                        <a:avLst/>
                      </a:prstGeom>
                    </p:spPr>
                  </p:pic>
                </p:oleObj>
              </mc:Fallback>
            </mc:AlternateContent>
          </a:graphicData>
        </a:graphic>
      </p:graphicFrame>
      <p:cxnSp>
        <p:nvCxnSpPr>
          <p:cNvPr id="8" name="直線單箭頭接點 7">
            <a:extLst>
              <a:ext uri="{FF2B5EF4-FFF2-40B4-BE49-F238E27FC236}">
                <a16:creationId xmlns:a16="http://schemas.microsoft.com/office/drawing/2014/main" id="{197EE19C-50EF-4C8C-8884-D7FECB4156BE}"/>
              </a:ext>
            </a:extLst>
          </p:cNvPr>
          <p:cNvCxnSpPr>
            <a:cxnSpLocks/>
          </p:cNvCxnSpPr>
          <p:nvPr/>
        </p:nvCxnSpPr>
        <p:spPr>
          <a:xfrm flipV="1">
            <a:off x="2566467" y="3429000"/>
            <a:ext cx="1210345" cy="1758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9" name="物件 8">
            <a:extLst>
              <a:ext uri="{FF2B5EF4-FFF2-40B4-BE49-F238E27FC236}">
                <a16:creationId xmlns:a16="http://schemas.microsoft.com/office/drawing/2014/main" id="{F8ED7DEF-27EA-4E63-8D6A-7F24FD556E3E}"/>
              </a:ext>
            </a:extLst>
          </p:cNvPr>
          <p:cNvGraphicFramePr>
            <a:graphicFrameLocks noChangeAspect="1"/>
          </p:cNvGraphicFramePr>
          <p:nvPr>
            <p:extLst>
              <p:ext uri="{D42A27DB-BD31-4B8C-83A1-F6EECF244321}">
                <p14:modId xmlns:p14="http://schemas.microsoft.com/office/powerpoint/2010/main" val="968027221"/>
              </p:ext>
            </p:extLst>
          </p:nvPr>
        </p:nvGraphicFramePr>
        <p:xfrm>
          <a:off x="1285206" y="4797865"/>
          <a:ext cx="1117219" cy="988486"/>
        </p:xfrm>
        <a:graphic>
          <a:graphicData uri="http://schemas.openxmlformats.org/presentationml/2006/ole">
            <mc:AlternateContent xmlns:mc="http://schemas.openxmlformats.org/markup-compatibility/2006">
              <mc:Choice xmlns:v="urn:schemas-microsoft-com:vml" Requires="v">
                <p:oleObj spid="_x0000_s2099" name="CS ChemDraw Drawing" r:id="rId6" imgW="385365" imgH="341063" progId="ChemDraw.Document.6.0">
                  <p:embed/>
                </p:oleObj>
              </mc:Choice>
              <mc:Fallback>
                <p:oleObj name="CS ChemDraw Drawing" r:id="rId6" imgW="385365" imgH="341063" progId="ChemDraw.Document.6.0">
                  <p:embed/>
                  <p:pic>
                    <p:nvPicPr>
                      <p:cNvPr id="18" name="物件 17">
                        <a:extLst>
                          <a:ext uri="{FF2B5EF4-FFF2-40B4-BE49-F238E27FC236}">
                            <a16:creationId xmlns:a16="http://schemas.microsoft.com/office/drawing/2014/main" id="{06734BE5-547B-44A5-9918-7365D9389212}"/>
                          </a:ext>
                        </a:extLst>
                      </p:cNvPr>
                      <p:cNvPicPr/>
                      <p:nvPr/>
                    </p:nvPicPr>
                    <p:blipFill>
                      <a:blip r:embed="rId7"/>
                      <a:stretch>
                        <a:fillRect/>
                      </a:stretch>
                    </p:blipFill>
                    <p:spPr>
                      <a:xfrm>
                        <a:off x="1285206" y="4797865"/>
                        <a:ext cx="1117219" cy="988486"/>
                      </a:xfrm>
                      <a:prstGeom prst="rect">
                        <a:avLst/>
                      </a:prstGeom>
                    </p:spPr>
                  </p:pic>
                </p:oleObj>
              </mc:Fallback>
            </mc:AlternateContent>
          </a:graphicData>
        </a:graphic>
      </p:graphicFrame>
      <p:graphicFrame>
        <p:nvGraphicFramePr>
          <p:cNvPr id="10" name="物件 9">
            <a:extLst>
              <a:ext uri="{FF2B5EF4-FFF2-40B4-BE49-F238E27FC236}">
                <a16:creationId xmlns:a16="http://schemas.microsoft.com/office/drawing/2014/main" id="{17B56515-FEC8-404C-8D66-FE8C6D2EE988}"/>
              </a:ext>
            </a:extLst>
          </p:cNvPr>
          <p:cNvGraphicFramePr>
            <a:graphicFrameLocks noChangeAspect="1"/>
          </p:cNvGraphicFramePr>
          <p:nvPr>
            <p:extLst>
              <p:ext uri="{D42A27DB-BD31-4B8C-83A1-F6EECF244321}">
                <p14:modId xmlns:p14="http://schemas.microsoft.com/office/powerpoint/2010/main" val="998618709"/>
              </p:ext>
            </p:extLst>
          </p:nvPr>
        </p:nvGraphicFramePr>
        <p:xfrm>
          <a:off x="492956" y="3662408"/>
          <a:ext cx="1296860" cy="1073892"/>
        </p:xfrm>
        <a:graphic>
          <a:graphicData uri="http://schemas.openxmlformats.org/presentationml/2006/ole">
            <mc:AlternateContent xmlns:mc="http://schemas.openxmlformats.org/markup-compatibility/2006">
              <mc:Choice xmlns:v="urn:schemas-microsoft-com:vml" Requires="v">
                <p:oleObj spid="_x0000_s2100" name="CS ChemDraw Drawing" r:id="rId8" imgW="452452" imgH="374435" progId="ChemDraw.Document.6.0">
                  <p:embed/>
                </p:oleObj>
              </mc:Choice>
              <mc:Fallback>
                <p:oleObj name="CS ChemDraw Drawing" r:id="rId8" imgW="452452" imgH="374435" progId="ChemDraw.Document.6.0">
                  <p:embed/>
                  <p:pic>
                    <p:nvPicPr>
                      <p:cNvPr id="23" name="物件 22">
                        <a:extLst>
                          <a:ext uri="{FF2B5EF4-FFF2-40B4-BE49-F238E27FC236}">
                            <a16:creationId xmlns:a16="http://schemas.microsoft.com/office/drawing/2014/main" id="{A06719D2-66DD-4809-84C8-31FEE577C8C4}"/>
                          </a:ext>
                        </a:extLst>
                      </p:cNvPr>
                      <p:cNvPicPr/>
                      <p:nvPr/>
                    </p:nvPicPr>
                    <p:blipFill>
                      <a:blip r:embed="rId9"/>
                      <a:stretch>
                        <a:fillRect/>
                      </a:stretch>
                    </p:blipFill>
                    <p:spPr>
                      <a:xfrm>
                        <a:off x="492956" y="3662408"/>
                        <a:ext cx="1296860" cy="1073892"/>
                      </a:xfrm>
                      <a:prstGeom prst="rect">
                        <a:avLst/>
                      </a:prstGeom>
                    </p:spPr>
                  </p:pic>
                </p:oleObj>
              </mc:Fallback>
            </mc:AlternateContent>
          </a:graphicData>
        </a:graphic>
      </p:graphicFrame>
      <p:cxnSp>
        <p:nvCxnSpPr>
          <p:cNvPr id="11" name="直線單箭頭接點 10">
            <a:extLst>
              <a:ext uri="{FF2B5EF4-FFF2-40B4-BE49-F238E27FC236}">
                <a16:creationId xmlns:a16="http://schemas.microsoft.com/office/drawing/2014/main" id="{FDB7D73B-962E-464A-A50D-1414038F1AAE}"/>
              </a:ext>
            </a:extLst>
          </p:cNvPr>
          <p:cNvCxnSpPr>
            <a:cxnSpLocks/>
          </p:cNvCxnSpPr>
          <p:nvPr/>
        </p:nvCxnSpPr>
        <p:spPr>
          <a:xfrm flipV="1">
            <a:off x="1843815" y="3731778"/>
            <a:ext cx="1505988" cy="576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a:extLst>
              <a:ext uri="{FF2B5EF4-FFF2-40B4-BE49-F238E27FC236}">
                <a16:creationId xmlns:a16="http://schemas.microsoft.com/office/drawing/2014/main" id="{34E47A9F-3B70-43B2-8425-0F9E78E042D6}"/>
              </a:ext>
            </a:extLst>
          </p:cNvPr>
          <p:cNvCxnSpPr>
            <a:cxnSpLocks/>
          </p:cNvCxnSpPr>
          <p:nvPr/>
        </p:nvCxnSpPr>
        <p:spPr>
          <a:xfrm flipH="1" flipV="1">
            <a:off x="6811622" y="1501697"/>
            <a:ext cx="411370" cy="32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CB982C0E-A30D-4CA2-8017-D06ED3EF889A}"/>
              </a:ext>
            </a:extLst>
          </p:cNvPr>
          <p:cNvCxnSpPr>
            <a:cxnSpLocks/>
          </p:cNvCxnSpPr>
          <p:nvPr/>
        </p:nvCxnSpPr>
        <p:spPr>
          <a:xfrm>
            <a:off x="5194407" y="1050647"/>
            <a:ext cx="84524" cy="390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7" name="物件 26">
            <a:extLst>
              <a:ext uri="{FF2B5EF4-FFF2-40B4-BE49-F238E27FC236}">
                <a16:creationId xmlns:a16="http://schemas.microsoft.com/office/drawing/2014/main" id="{EFDB9CBB-5AB6-483F-8A43-E5A490F69971}"/>
              </a:ext>
            </a:extLst>
          </p:cNvPr>
          <p:cNvGraphicFramePr>
            <a:graphicFrameLocks noChangeAspect="1"/>
          </p:cNvGraphicFramePr>
          <p:nvPr>
            <p:extLst>
              <p:ext uri="{D42A27DB-BD31-4B8C-83A1-F6EECF244321}">
                <p14:modId xmlns:p14="http://schemas.microsoft.com/office/powerpoint/2010/main" val="2397312137"/>
              </p:ext>
            </p:extLst>
          </p:nvPr>
        </p:nvGraphicFramePr>
        <p:xfrm>
          <a:off x="5114888" y="2912393"/>
          <a:ext cx="2098901" cy="686067"/>
        </p:xfrm>
        <a:graphic>
          <a:graphicData uri="http://schemas.openxmlformats.org/presentationml/2006/ole">
            <mc:AlternateContent xmlns:mc="http://schemas.openxmlformats.org/markup-compatibility/2006">
              <mc:Choice xmlns:v="urn:schemas-microsoft-com:vml" Requires="v">
                <p:oleObj spid="_x0000_s2101" name="CS ChemDraw Drawing" r:id="rId10" imgW="1145680" imgH="374435" progId="ChemDraw.Document.6.0">
                  <p:embed/>
                </p:oleObj>
              </mc:Choice>
              <mc:Fallback>
                <p:oleObj name="CS ChemDraw Drawing" r:id="rId10" imgW="1145680" imgH="374435" progId="ChemDraw.Document.6.0">
                  <p:embed/>
                  <p:pic>
                    <p:nvPicPr>
                      <p:cNvPr id="0" name=""/>
                      <p:cNvPicPr/>
                      <p:nvPr/>
                    </p:nvPicPr>
                    <p:blipFill>
                      <a:blip r:embed="rId11"/>
                      <a:stretch>
                        <a:fillRect/>
                      </a:stretch>
                    </p:blipFill>
                    <p:spPr>
                      <a:xfrm>
                        <a:off x="5114888" y="2912393"/>
                        <a:ext cx="2098901" cy="686067"/>
                      </a:xfrm>
                      <a:prstGeom prst="rect">
                        <a:avLst/>
                      </a:prstGeom>
                    </p:spPr>
                  </p:pic>
                </p:oleObj>
              </mc:Fallback>
            </mc:AlternateContent>
          </a:graphicData>
        </a:graphic>
      </p:graphicFrame>
      <p:cxnSp>
        <p:nvCxnSpPr>
          <p:cNvPr id="28" name="直線單箭頭接點 27">
            <a:extLst>
              <a:ext uri="{FF2B5EF4-FFF2-40B4-BE49-F238E27FC236}">
                <a16:creationId xmlns:a16="http://schemas.microsoft.com/office/drawing/2014/main" id="{69F807DF-03EA-49B6-A491-B5192F324AAF}"/>
              </a:ext>
            </a:extLst>
          </p:cNvPr>
          <p:cNvCxnSpPr>
            <a:cxnSpLocks/>
          </p:cNvCxnSpPr>
          <p:nvPr/>
        </p:nvCxnSpPr>
        <p:spPr>
          <a:xfrm flipH="1" flipV="1">
            <a:off x="5958653" y="2383830"/>
            <a:ext cx="296150" cy="392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34" name="物件 33">
            <a:extLst>
              <a:ext uri="{FF2B5EF4-FFF2-40B4-BE49-F238E27FC236}">
                <a16:creationId xmlns:a16="http://schemas.microsoft.com/office/drawing/2014/main" id="{DA324F1D-F7EB-4BC2-8102-456FD62F25B8}"/>
              </a:ext>
            </a:extLst>
          </p:cNvPr>
          <p:cNvGraphicFramePr>
            <a:graphicFrameLocks noChangeAspect="1"/>
          </p:cNvGraphicFramePr>
          <p:nvPr>
            <p:extLst>
              <p:ext uri="{D42A27DB-BD31-4B8C-83A1-F6EECF244321}">
                <p14:modId xmlns:p14="http://schemas.microsoft.com/office/powerpoint/2010/main" val="3438476109"/>
              </p:ext>
            </p:extLst>
          </p:nvPr>
        </p:nvGraphicFramePr>
        <p:xfrm>
          <a:off x="3497251" y="522888"/>
          <a:ext cx="2323089" cy="601041"/>
        </p:xfrm>
        <a:graphic>
          <a:graphicData uri="http://schemas.openxmlformats.org/presentationml/2006/ole">
            <mc:AlternateContent xmlns:mc="http://schemas.openxmlformats.org/markup-compatibility/2006">
              <mc:Choice xmlns:v="urn:schemas-microsoft-com:vml" Requires="v">
                <p:oleObj spid="_x0000_s2102" name="CS ChemDraw Drawing" r:id="rId12" imgW="1319370" imgH="341063" progId="ChemDraw.Document.6.0">
                  <p:embed/>
                </p:oleObj>
              </mc:Choice>
              <mc:Fallback>
                <p:oleObj name="CS ChemDraw Drawing" r:id="rId12" imgW="1319370" imgH="341063" progId="ChemDraw.Document.6.0">
                  <p:embed/>
                  <p:pic>
                    <p:nvPicPr>
                      <p:cNvPr id="0" name=""/>
                      <p:cNvPicPr/>
                      <p:nvPr/>
                    </p:nvPicPr>
                    <p:blipFill>
                      <a:blip r:embed="rId13"/>
                      <a:stretch>
                        <a:fillRect/>
                      </a:stretch>
                    </p:blipFill>
                    <p:spPr>
                      <a:xfrm>
                        <a:off x="3497251" y="522888"/>
                        <a:ext cx="2323089" cy="601041"/>
                      </a:xfrm>
                      <a:prstGeom prst="rect">
                        <a:avLst/>
                      </a:prstGeom>
                    </p:spPr>
                  </p:pic>
                </p:oleObj>
              </mc:Fallback>
            </mc:AlternateContent>
          </a:graphicData>
        </a:graphic>
      </p:graphicFrame>
      <p:graphicFrame>
        <p:nvGraphicFramePr>
          <p:cNvPr id="36" name="物件 35">
            <a:extLst>
              <a:ext uri="{FF2B5EF4-FFF2-40B4-BE49-F238E27FC236}">
                <a16:creationId xmlns:a16="http://schemas.microsoft.com/office/drawing/2014/main" id="{1BC1B202-1CCC-464F-8D74-939AA5791CFE}"/>
              </a:ext>
            </a:extLst>
          </p:cNvPr>
          <p:cNvGraphicFramePr>
            <a:graphicFrameLocks noChangeAspect="1"/>
          </p:cNvGraphicFramePr>
          <p:nvPr>
            <p:extLst>
              <p:ext uri="{D42A27DB-BD31-4B8C-83A1-F6EECF244321}">
                <p14:modId xmlns:p14="http://schemas.microsoft.com/office/powerpoint/2010/main" val="2682160913"/>
              </p:ext>
            </p:extLst>
          </p:nvPr>
        </p:nvGraphicFramePr>
        <p:xfrm>
          <a:off x="6719100" y="1838449"/>
          <a:ext cx="2428742" cy="601615"/>
        </p:xfrm>
        <a:graphic>
          <a:graphicData uri="http://schemas.openxmlformats.org/presentationml/2006/ole">
            <mc:AlternateContent xmlns:mc="http://schemas.openxmlformats.org/markup-compatibility/2006">
              <mc:Choice xmlns:v="urn:schemas-microsoft-com:vml" Requires="v">
                <p:oleObj spid="_x0000_s2103" name="CS ChemDraw Drawing" r:id="rId14" imgW="1384925" imgH="342594" progId="ChemDraw.Document.6.0">
                  <p:embed/>
                </p:oleObj>
              </mc:Choice>
              <mc:Fallback>
                <p:oleObj name="CS ChemDraw Drawing" r:id="rId14" imgW="1384925" imgH="342594" progId="ChemDraw.Document.6.0">
                  <p:embed/>
                  <p:pic>
                    <p:nvPicPr>
                      <p:cNvPr id="0" name=""/>
                      <p:cNvPicPr/>
                      <p:nvPr/>
                    </p:nvPicPr>
                    <p:blipFill>
                      <a:blip r:embed="rId15"/>
                      <a:stretch>
                        <a:fillRect/>
                      </a:stretch>
                    </p:blipFill>
                    <p:spPr>
                      <a:xfrm>
                        <a:off x="6719100" y="1838449"/>
                        <a:ext cx="2428742" cy="601615"/>
                      </a:xfrm>
                      <a:prstGeom prst="rect">
                        <a:avLst/>
                      </a:prstGeom>
                    </p:spPr>
                  </p:pic>
                </p:oleObj>
              </mc:Fallback>
            </mc:AlternateContent>
          </a:graphicData>
        </a:graphic>
      </p:graphicFrame>
    </p:spTree>
    <p:extLst>
      <p:ext uri="{BB962C8B-B14F-4D97-AF65-F5344CB8AC3E}">
        <p14:creationId xmlns:p14="http://schemas.microsoft.com/office/powerpoint/2010/main" val="325920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Orbitals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6" y="1601879"/>
            <a:ext cx="2423029" cy="54686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4FD8F1-9BC8-AE23-8903-E0FCFE1BE61B}"/>
                  </a:ext>
                </a:extLst>
              </p:cNvPr>
              <p:cNvSpPr txBox="1"/>
              <p:nvPr/>
            </p:nvSpPr>
            <p:spPr>
              <a:xfrm>
                <a:off x="390544" y="773668"/>
                <a:ext cx="8296256" cy="830997"/>
              </a:xfrm>
              <a:prstGeom prst="rect">
                <a:avLst/>
              </a:prstGeom>
              <a:noFill/>
            </p:spPr>
            <p:txBody>
              <a:bodyPr wrap="square" rtlCol="0">
                <a:spAutoFit/>
              </a:bodyPr>
              <a:lstStyle/>
              <a:p>
                <a:r>
                  <a:rPr lang="en-US" sz="2400" dirty="0"/>
                  <a:t>Spatial orbitals,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1" i="1" smtClean="0">
                        <a:latin typeface="Cambria Math" panose="02040503050406030204" pitchFamily="18" charset="0"/>
                      </a:rPr>
                      <m:t>𝒓</m:t>
                    </m:r>
                    <m:r>
                      <a:rPr lang="en-US" sz="2400" b="0" i="1" smtClean="0">
                        <a:latin typeface="Cambria Math" panose="02040503050406030204" pitchFamily="18" charset="0"/>
                      </a:rPr>
                      <m:t>)</m:t>
                    </m:r>
                  </m:oMath>
                </a14:m>
                <a:r>
                  <a:rPr lang="en-US" sz="2400" dirty="0"/>
                  <a:t>, will usually be assumed to form an orthonormal set</a:t>
                </a:r>
              </a:p>
            </p:txBody>
          </p:sp>
        </mc:Choice>
        <mc:Fallback xmlns="">
          <p:sp>
            <p:nvSpPr>
              <p:cNvPr id="9" name="TextBox 8">
                <a:extLst>
                  <a:ext uri="{FF2B5EF4-FFF2-40B4-BE49-F238E27FC236}">
                    <a16:creationId xmlns:a16="http://schemas.microsoft.com/office/drawing/2014/main" id="{244FD8F1-9BC8-AE23-8903-E0FCFE1BE61B}"/>
                  </a:ext>
                </a:extLst>
              </p:cNvPr>
              <p:cNvSpPr txBox="1">
                <a:spLocks noRot="1" noChangeAspect="1" noMove="1" noResize="1" noEditPoints="1" noAdjustHandles="1" noChangeArrowheads="1" noChangeShapeType="1" noTextEdit="1"/>
              </p:cNvSpPr>
              <p:nvPr/>
            </p:nvSpPr>
            <p:spPr>
              <a:xfrm>
                <a:off x="390544" y="773668"/>
                <a:ext cx="8296256" cy="830997"/>
              </a:xfrm>
              <a:prstGeom prst="rect">
                <a:avLst/>
              </a:prstGeom>
              <a:blipFill>
                <a:blip r:embed="rId3"/>
                <a:stretch>
                  <a:fillRect l="-1070" t="-4478"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AFE648-817C-8C55-E40E-E72D73340539}"/>
                  </a:ext>
                </a:extLst>
              </p:cNvPr>
              <p:cNvSpPr txBox="1"/>
              <p:nvPr/>
            </p:nvSpPr>
            <p:spPr>
              <a:xfrm>
                <a:off x="390545" y="3079758"/>
                <a:ext cx="8296256" cy="830997"/>
              </a:xfrm>
              <a:prstGeom prst="rect">
                <a:avLst/>
              </a:prstGeom>
              <a:noFill/>
            </p:spPr>
            <p:txBody>
              <a:bodyPr wrap="square" rtlCol="0">
                <a:spAutoFit/>
              </a:bodyPr>
              <a:lstStyle/>
              <a:p>
                <a:r>
                  <a:rPr lang="en-US" sz="2400" dirty="0"/>
                  <a:t>Under non-relativistic condition, spin orbitals can be written as (notice the use of </a:t>
                </a:r>
                <a14:m>
                  <m:oMath xmlns:m="http://schemas.openxmlformats.org/officeDocument/2006/math">
                    <m:r>
                      <a:rPr lang="en-US" sz="2400" b="0" i="1" smtClean="0">
                        <a:latin typeface="Cambria Math" panose="02040503050406030204" pitchFamily="18" charset="0"/>
                      </a:rPr>
                      <m:t>𝜒</m:t>
                    </m:r>
                  </m:oMath>
                </a14:m>
                <a:r>
                  <a:rPr lang="en-US" sz="2400" dirty="0"/>
                  <a:t> and </a:t>
                </a:r>
                <a14:m>
                  <m:oMath xmlns:m="http://schemas.openxmlformats.org/officeDocument/2006/math">
                    <m:r>
                      <a:rPr lang="en-US" sz="2400" b="0" i="1" smtClean="0">
                        <a:latin typeface="Cambria Math" panose="02040503050406030204" pitchFamily="18" charset="0"/>
                      </a:rPr>
                      <m:t>𝜓</m:t>
                    </m:r>
                  </m:oMath>
                </a14:m>
                <a:r>
                  <a:rPr lang="en-US" sz="2400" dirty="0"/>
                  <a:t> for spin and spatial orbitals.</a:t>
                </a:r>
              </a:p>
            </p:txBody>
          </p:sp>
        </mc:Choice>
        <mc:Fallback xmlns="">
          <p:sp>
            <p:nvSpPr>
              <p:cNvPr id="14" name="TextBox 13">
                <a:extLst>
                  <a:ext uri="{FF2B5EF4-FFF2-40B4-BE49-F238E27FC236}">
                    <a16:creationId xmlns:a16="http://schemas.microsoft.com/office/drawing/2014/main" id="{8EAFE648-817C-8C55-E40E-E72D73340539}"/>
                  </a:ext>
                </a:extLst>
              </p:cNvPr>
              <p:cNvSpPr txBox="1">
                <a:spLocks noRot="1" noChangeAspect="1" noMove="1" noResize="1" noEditPoints="1" noAdjustHandles="1" noChangeArrowheads="1" noChangeShapeType="1" noTextEdit="1"/>
              </p:cNvSpPr>
              <p:nvPr/>
            </p:nvSpPr>
            <p:spPr>
              <a:xfrm>
                <a:off x="390545" y="3079758"/>
                <a:ext cx="8296256" cy="830997"/>
              </a:xfrm>
              <a:prstGeom prst="rect">
                <a:avLst/>
              </a:prstGeom>
              <a:blipFill>
                <a:blip r:embed="rId4"/>
                <a:stretch>
                  <a:fillRect l="-1070" t="-5970" r="-306" b="-134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6462627-5F75-3F4B-1D73-859C18103987}"/>
              </a:ext>
            </a:extLst>
          </p:cNvPr>
          <p:cNvPicPr>
            <a:picLocks noChangeAspect="1"/>
          </p:cNvPicPr>
          <p:nvPr/>
        </p:nvPicPr>
        <p:blipFill>
          <a:blip r:embed="rId5"/>
          <a:stretch>
            <a:fillRect/>
          </a:stretch>
        </p:blipFill>
        <p:spPr>
          <a:xfrm>
            <a:off x="488516" y="3927866"/>
            <a:ext cx="2211141" cy="1269852"/>
          </a:xfrm>
          <a:prstGeom prst="rect">
            <a:avLst/>
          </a:prstGeom>
        </p:spPr>
      </p:pic>
      <p:pic>
        <p:nvPicPr>
          <p:cNvPr id="7" name="Picture 6">
            <a:extLst>
              <a:ext uri="{FF2B5EF4-FFF2-40B4-BE49-F238E27FC236}">
                <a16:creationId xmlns:a16="http://schemas.microsoft.com/office/drawing/2014/main" id="{53BC0B73-F122-6B8F-7518-ECFF4EBD2EB2}"/>
              </a:ext>
            </a:extLst>
          </p:cNvPr>
          <p:cNvPicPr>
            <a:picLocks noChangeAspect="1"/>
          </p:cNvPicPr>
          <p:nvPr/>
        </p:nvPicPr>
        <p:blipFill>
          <a:blip r:embed="rId6"/>
          <a:stretch>
            <a:fillRect/>
          </a:stretch>
        </p:blipFill>
        <p:spPr>
          <a:xfrm>
            <a:off x="488516" y="2601030"/>
            <a:ext cx="1288720" cy="438912"/>
          </a:xfrm>
          <a:prstGeom prst="rect">
            <a:avLst/>
          </a:prstGeom>
        </p:spPr>
      </p:pic>
      <p:sp>
        <p:nvSpPr>
          <p:cNvPr id="11" name="TextBox 10">
            <a:extLst>
              <a:ext uri="{FF2B5EF4-FFF2-40B4-BE49-F238E27FC236}">
                <a16:creationId xmlns:a16="http://schemas.microsoft.com/office/drawing/2014/main" id="{55481EE6-C83F-283C-C39C-5E7366EDFD66}"/>
              </a:ext>
            </a:extLst>
          </p:cNvPr>
          <p:cNvSpPr txBox="1"/>
          <p:nvPr/>
        </p:nvSpPr>
        <p:spPr>
          <a:xfrm>
            <a:off x="390544" y="2126170"/>
            <a:ext cx="8296256" cy="461665"/>
          </a:xfrm>
          <a:prstGeom prst="rect">
            <a:avLst/>
          </a:prstGeom>
          <a:noFill/>
        </p:spPr>
        <p:txBody>
          <a:bodyPr wrap="square" rtlCol="0">
            <a:spAutoFit/>
          </a:bodyPr>
          <a:lstStyle/>
          <a:p>
            <a:r>
              <a:rPr lang="en-US" sz="2400" dirty="0"/>
              <a:t>with the probability of finding the electron being </a:t>
            </a:r>
          </a:p>
        </p:txBody>
      </p:sp>
    </p:spTree>
    <p:extLst>
      <p:ext uri="{BB962C8B-B14F-4D97-AF65-F5344CB8AC3E}">
        <p14:creationId xmlns:p14="http://schemas.microsoft.com/office/powerpoint/2010/main" val="2480066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188341"/>
            <a:ext cx="1793429"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8740726" cy="461665"/>
          </a:xfrm>
          <a:prstGeom prst="rect">
            <a:avLst/>
          </a:prstGeom>
          <a:noFill/>
        </p:spPr>
        <p:txBody>
          <a:bodyPr wrap="none" rtlCol="0">
            <a:spAutoFit/>
          </a:bodyPr>
          <a:lstStyle/>
          <a:p>
            <a:r>
              <a:rPr lang="en-US" sz="2400" dirty="0"/>
              <a:t>Let’s consider a special scenario where electrons don’t interact</a:t>
            </a:r>
          </a:p>
        </p:txBody>
      </p:sp>
      <p:sp>
        <p:nvSpPr>
          <p:cNvPr id="16" name="TextBox 15">
            <a:extLst>
              <a:ext uri="{FF2B5EF4-FFF2-40B4-BE49-F238E27FC236}">
                <a16:creationId xmlns:a16="http://schemas.microsoft.com/office/drawing/2014/main" id="{297CFC8A-E74F-B70E-1F6B-9287FE9D6D48}"/>
              </a:ext>
            </a:extLst>
          </p:cNvPr>
          <p:cNvSpPr txBox="1"/>
          <p:nvPr/>
        </p:nvSpPr>
        <p:spPr>
          <a:xfrm>
            <a:off x="390544" y="1982597"/>
            <a:ext cx="7378943" cy="461665"/>
          </a:xfrm>
          <a:prstGeom prst="rect">
            <a:avLst/>
          </a:prstGeom>
          <a:noFill/>
        </p:spPr>
        <p:txBody>
          <a:bodyPr wrap="none" rtlCol="0">
            <a:spAutoFit/>
          </a:bodyPr>
          <a:lstStyle/>
          <a:p>
            <a:r>
              <a:rPr lang="en-US" sz="2400" dirty="0"/>
              <a:t>The corresponding eigenvalue problem is reduced to</a:t>
            </a:r>
          </a:p>
        </p:txBody>
      </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9461" y="1422392"/>
            <a:ext cx="2512070" cy="438912"/>
          </a:xfrm>
          <a:prstGeom prst="rect">
            <a:avLst/>
          </a:prstGeom>
        </p:spPr>
      </p:pic>
      <p:pic>
        <p:nvPicPr>
          <p:cNvPr id="6" name="Picture 5">
            <a:extLst>
              <a:ext uri="{FF2B5EF4-FFF2-40B4-BE49-F238E27FC236}">
                <a16:creationId xmlns:a16="http://schemas.microsoft.com/office/drawing/2014/main" id="{F367B569-0D1F-6725-B483-358D43BC2B4A}"/>
              </a:ext>
            </a:extLst>
          </p:cNvPr>
          <p:cNvPicPr>
            <a:picLocks noChangeAspect="1"/>
          </p:cNvPicPr>
          <p:nvPr/>
        </p:nvPicPr>
        <p:blipFill>
          <a:blip r:embed="rId4"/>
          <a:stretch>
            <a:fillRect/>
          </a:stretch>
        </p:blipFill>
        <p:spPr>
          <a:xfrm>
            <a:off x="488519" y="3412656"/>
            <a:ext cx="5929981" cy="438912"/>
          </a:xfrm>
          <a:prstGeom prst="rect">
            <a:avLst/>
          </a:prstGeom>
        </p:spPr>
      </p:pic>
      <p:pic>
        <p:nvPicPr>
          <p:cNvPr id="10" name="Picture 9">
            <a:extLst>
              <a:ext uri="{FF2B5EF4-FFF2-40B4-BE49-F238E27FC236}">
                <a16:creationId xmlns:a16="http://schemas.microsoft.com/office/drawing/2014/main" id="{784E93BB-46D1-BC17-DFD7-306D842403CF}"/>
              </a:ext>
            </a:extLst>
          </p:cNvPr>
          <p:cNvPicPr>
            <a:picLocks noChangeAspect="1"/>
          </p:cNvPicPr>
          <p:nvPr/>
        </p:nvPicPr>
        <p:blipFill>
          <a:blip r:embed="rId5"/>
          <a:stretch>
            <a:fillRect/>
          </a:stretch>
        </p:blipFill>
        <p:spPr>
          <a:xfrm>
            <a:off x="488519" y="2456463"/>
            <a:ext cx="2341767" cy="386810"/>
          </a:xfrm>
          <a:prstGeom prst="rect">
            <a:avLst/>
          </a:prstGeom>
        </p:spPr>
      </p:pic>
      <p:pic>
        <p:nvPicPr>
          <p:cNvPr id="12" name="Picture 11">
            <a:extLst>
              <a:ext uri="{FF2B5EF4-FFF2-40B4-BE49-F238E27FC236}">
                <a16:creationId xmlns:a16="http://schemas.microsoft.com/office/drawing/2014/main" id="{D64152A7-3238-DCF8-B6D1-20D4D29A8424}"/>
              </a:ext>
            </a:extLst>
          </p:cNvPr>
          <p:cNvPicPr>
            <a:picLocks noChangeAspect="1"/>
          </p:cNvPicPr>
          <p:nvPr/>
        </p:nvPicPr>
        <p:blipFill>
          <a:blip r:embed="rId6"/>
          <a:stretch>
            <a:fillRect/>
          </a:stretch>
        </p:blipFill>
        <p:spPr>
          <a:xfrm>
            <a:off x="488518" y="4397231"/>
            <a:ext cx="3281390" cy="438912"/>
          </a:xfrm>
          <a:prstGeom prst="rect">
            <a:avLst/>
          </a:prstGeom>
        </p:spPr>
      </p:pic>
      <p:sp>
        <p:nvSpPr>
          <p:cNvPr id="13" name="TextBox 12">
            <a:extLst>
              <a:ext uri="{FF2B5EF4-FFF2-40B4-BE49-F238E27FC236}">
                <a16:creationId xmlns:a16="http://schemas.microsoft.com/office/drawing/2014/main" id="{58AB91E0-8BFF-06A1-43C5-76F8EA17EA35}"/>
              </a:ext>
            </a:extLst>
          </p:cNvPr>
          <p:cNvSpPr txBox="1"/>
          <p:nvPr/>
        </p:nvSpPr>
        <p:spPr>
          <a:xfrm>
            <a:off x="2245108" y="1410525"/>
            <a:ext cx="269626" cy="461665"/>
          </a:xfrm>
          <a:prstGeom prst="rect">
            <a:avLst/>
          </a:prstGeom>
          <a:noFill/>
        </p:spPr>
        <p:txBody>
          <a:bodyPr wrap="none" rtlCol="0">
            <a:spAutoFit/>
          </a:bodyPr>
          <a:lstStyle/>
          <a:p>
            <a:r>
              <a:rPr lang="en-US" sz="2400" dirty="0"/>
              <a:t>,</a:t>
            </a:r>
          </a:p>
        </p:txBody>
      </p:sp>
      <p:sp>
        <p:nvSpPr>
          <p:cNvPr id="14" name="TextBox 13">
            <a:extLst>
              <a:ext uri="{FF2B5EF4-FFF2-40B4-BE49-F238E27FC236}">
                <a16:creationId xmlns:a16="http://schemas.microsoft.com/office/drawing/2014/main" id="{8EAFE648-817C-8C55-E40E-E72D73340539}"/>
              </a:ext>
            </a:extLst>
          </p:cNvPr>
          <p:cNvSpPr txBox="1"/>
          <p:nvPr/>
        </p:nvSpPr>
        <p:spPr>
          <a:xfrm>
            <a:off x="390544" y="2859886"/>
            <a:ext cx="5338321" cy="461665"/>
          </a:xfrm>
          <a:prstGeom prst="rect">
            <a:avLst/>
          </a:prstGeom>
          <a:noFill/>
        </p:spPr>
        <p:txBody>
          <a:bodyPr wrap="none" rtlCol="0">
            <a:spAutoFit/>
          </a:bodyPr>
          <a:lstStyle/>
          <a:p>
            <a:r>
              <a:rPr lang="en-US" sz="2400" dirty="0"/>
              <a:t>with the eigenfunction (wave function)</a:t>
            </a:r>
          </a:p>
        </p:txBody>
      </p:sp>
      <p:sp>
        <p:nvSpPr>
          <p:cNvPr id="15" name="TextBox 14">
            <a:extLst>
              <a:ext uri="{FF2B5EF4-FFF2-40B4-BE49-F238E27FC236}">
                <a16:creationId xmlns:a16="http://schemas.microsoft.com/office/drawing/2014/main" id="{F195439E-DA95-699D-70D4-9DC985EDDFDB}"/>
              </a:ext>
            </a:extLst>
          </p:cNvPr>
          <p:cNvSpPr txBox="1"/>
          <p:nvPr/>
        </p:nvSpPr>
        <p:spPr>
          <a:xfrm>
            <a:off x="390544" y="3891395"/>
            <a:ext cx="2789546" cy="461665"/>
          </a:xfrm>
          <a:prstGeom prst="rect">
            <a:avLst/>
          </a:prstGeom>
          <a:noFill/>
        </p:spPr>
        <p:txBody>
          <a:bodyPr wrap="none" rtlCol="0">
            <a:spAutoFit/>
          </a:bodyPr>
          <a:lstStyle/>
          <a:p>
            <a:r>
              <a:rPr lang="en-US" sz="2400" dirty="0"/>
              <a:t>and the eigenvalue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3B16E3-2114-47D1-C62F-C8547FC75B4A}"/>
                  </a:ext>
                </a:extLst>
              </p:cNvPr>
              <p:cNvSpPr txBox="1"/>
              <p:nvPr/>
            </p:nvSpPr>
            <p:spPr>
              <a:xfrm>
                <a:off x="390545" y="4836143"/>
                <a:ext cx="8296256" cy="1200329"/>
              </a:xfrm>
              <a:prstGeom prst="rect">
                <a:avLst/>
              </a:prstGeom>
              <a:noFill/>
            </p:spPr>
            <p:txBody>
              <a:bodyPr wrap="square" rtlCol="0">
                <a:spAutoFit/>
              </a:bodyPr>
              <a:lstStyle/>
              <a:p>
                <a:pPr algn="just"/>
                <a14:m>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Ψ</m:t>
                        </m:r>
                      </m:e>
                      <m:sup>
                        <m:r>
                          <a:rPr lang="en-US" sz="2400" b="0" i="1" dirty="0" smtClean="0">
                            <a:latin typeface="Cambria Math" panose="02040503050406030204" pitchFamily="18" charset="0"/>
                          </a:rPr>
                          <m:t>𝐻𝑃</m:t>
                        </m:r>
                      </m:sup>
                    </m:sSup>
                  </m:oMath>
                </a14:m>
                <a:r>
                  <a:rPr lang="en-US" sz="2400" dirty="0"/>
                  <a:t> is a many-electron wave function for N non-interacting electrons </a:t>
                </a:r>
                <a:r>
                  <a:rPr lang="en-US" sz="2400" i="1" dirty="0"/>
                  <a:t>or</a:t>
                </a:r>
                <a:r>
                  <a:rPr lang="en-US" sz="2400" dirty="0"/>
                  <a:t> N-electrons that interact with a mean-field.</a:t>
                </a:r>
                <a14:m>
                  <m:oMath xmlns:m="http://schemas.openxmlformats.org/officeDocument/2006/math">
                    <m:sSup>
                      <m:sSupPr>
                        <m:ctrlPr>
                          <a:rPr lang="en-US" sz="2400" i="1" dirty="0">
                            <a:latin typeface="Cambria Math" panose="02040503050406030204" pitchFamily="18" charset="0"/>
                          </a:rPr>
                        </m:ctrlPr>
                      </m:sSupPr>
                      <m:e>
                        <m:r>
                          <m:rPr>
                            <m:sty m:val="p"/>
                          </m:rPr>
                          <a:rPr lang="en-US" sz="2400" dirty="0">
                            <a:latin typeface="Cambria Math" panose="02040503050406030204" pitchFamily="18" charset="0"/>
                          </a:rPr>
                          <m:t>Ψ</m:t>
                        </m:r>
                      </m:e>
                      <m:sup>
                        <m:r>
                          <a:rPr lang="en-US" sz="2400" i="1" dirty="0">
                            <a:latin typeface="Cambria Math" panose="02040503050406030204" pitchFamily="18" charset="0"/>
                          </a:rPr>
                          <m:t>𝐻𝑃</m:t>
                        </m:r>
                      </m:sup>
                    </m:sSup>
                  </m:oMath>
                </a14:m>
                <a:r>
                  <a:rPr lang="zh-TW" altLang="en-US" sz="2400" dirty="0"/>
                  <a:t> </a:t>
                </a:r>
                <a:r>
                  <a:rPr lang="en-US" sz="2400" dirty="0"/>
                  <a:t>is called a Hartree product.</a:t>
                </a:r>
              </a:p>
            </p:txBody>
          </p:sp>
        </mc:Choice>
        <mc:Fallback xmlns="">
          <p:sp>
            <p:nvSpPr>
              <p:cNvPr id="18" name="TextBox 17">
                <a:extLst>
                  <a:ext uri="{FF2B5EF4-FFF2-40B4-BE49-F238E27FC236}">
                    <a16:creationId xmlns:a16="http://schemas.microsoft.com/office/drawing/2014/main" id="{833B16E3-2114-47D1-C62F-C8547FC75B4A}"/>
                  </a:ext>
                </a:extLst>
              </p:cNvPr>
              <p:cNvSpPr txBox="1">
                <a:spLocks noRot="1" noChangeAspect="1" noMove="1" noResize="1" noEditPoints="1" noAdjustHandles="1" noChangeArrowheads="1" noChangeShapeType="1" noTextEdit="1"/>
              </p:cNvSpPr>
              <p:nvPr/>
            </p:nvSpPr>
            <p:spPr>
              <a:xfrm>
                <a:off x="390545" y="4836143"/>
                <a:ext cx="8296256" cy="1200329"/>
              </a:xfrm>
              <a:prstGeom prst="rect">
                <a:avLst/>
              </a:prstGeom>
              <a:blipFill>
                <a:blip r:embed="rId7"/>
                <a:stretch>
                  <a:fillRect l="-1102" t="-3553" r="-1176" b="-11168"/>
                </a:stretch>
              </a:blipFill>
            </p:spPr>
            <p:txBody>
              <a:bodyPr/>
              <a:lstStyle/>
              <a:p>
                <a:r>
                  <a:rPr lang="en-US">
                    <a:noFill/>
                  </a:rPr>
                  <a:t> </a:t>
                </a:r>
              </a:p>
            </p:txBody>
          </p:sp>
        </mc:Fallback>
      </mc:AlternateContent>
    </p:spTree>
    <p:extLst>
      <p:ext uri="{BB962C8B-B14F-4D97-AF65-F5344CB8AC3E}">
        <p14:creationId xmlns:p14="http://schemas.microsoft.com/office/powerpoint/2010/main" val="4034511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9" name="TextBox 8">
            <a:extLst>
              <a:ext uri="{FF2B5EF4-FFF2-40B4-BE49-F238E27FC236}">
                <a16:creationId xmlns:a16="http://schemas.microsoft.com/office/drawing/2014/main" id="{244FD8F1-9BC8-AE23-8903-E0FCFE1BE61B}"/>
              </a:ext>
            </a:extLst>
          </p:cNvPr>
          <p:cNvSpPr txBox="1"/>
          <p:nvPr/>
        </p:nvSpPr>
        <p:spPr>
          <a:xfrm>
            <a:off x="390544" y="773668"/>
            <a:ext cx="4445448" cy="461665"/>
          </a:xfrm>
          <a:prstGeom prst="rect">
            <a:avLst/>
          </a:prstGeom>
          <a:noFill/>
        </p:spPr>
        <p:txBody>
          <a:bodyPr wrap="none" rtlCol="0">
            <a:spAutoFit/>
          </a:bodyPr>
          <a:lstStyle/>
          <a:p>
            <a:r>
              <a:rPr lang="en-US" sz="2400" dirty="0"/>
              <a:t>Issues with the Hartree product</a:t>
            </a:r>
          </a:p>
        </p:txBody>
      </p:sp>
      <p:sp>
        <p:nvSpPr>
          <p:cNvPr id="16" name="TextBox 15">
            <a:extLst>
              <a:ext uri="{FF2B5EF4-FFF2-40B4-BE49-F238E27FC236}">
                <a16:creationId xmlns:a16="http://schemas.microsoft.com/office/drawing/2014/main" id="{297CFC8A-E74F-B70E-1F6B-9287FE9D6D48}"/>
              </a:ext>
            </a:extLst>
          </p:cNvPr>
          <p:cNvSpPr txBox="1"/>
          <p:nvPr/>
        </p:nvSpPr>
        <p:spPr>
          <a:xfrm>
            <a:off x="390545" y="1241055"/>
            <a:ext cx="8296256" cy="156966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Electrons are indistinguishable</a:t>
            </a:r>
          </a:p>
          <a:p>
            <a:pPr marL="342900" indent="-342900" algn="just">
              <a:buFont typeface="Arial" panose="020B0604020202020204" pitchFamily="34" charset="0"/>
              <a:buChar char="•"/>
            </a:pPr>
            <a:r>
              <a:rPr lang="en-US" sz="2400" dirty="0"/>
              <a:t>The wave function should be anti-symmetric with respect to the exchange of the space and spin of two electrons</a:t>
            </a:r>
          </a:p>
          <a:p>
            <a:pPr marL="342900" indent="-342900" algn="just">
              <a:buFont typeface="Arial" panose="020B0604020202020204" pitchFamily="34" charset="0"/>
              <a:buChar char="•"/>
            </a:pPr>
            <a:r>
              <a:rPr lang="en-US" sz="2400" dirty="0"/>
              <a:t>Electrons are not correlated, </a:t>
            </a:r>
          </a:p>
        </p:txBody>
      </p:sp>
      <p:pic>
        <p:nvPicPr>
          <p:cNvPr id="3" name="Picture 2">
            <a:extLst>
              <a:ext uri="{FF2B5EF4-FFF2-40B4-BE49-F238E27FC236}">
                <a16:creationId xmlns:a16="http://schemas.microsoft.com/office/drawing/2014/main" id="{D7853EA4-7325-4691-C7B0-3BA46CF4FE9A}"/>
              </a:ext>
            </a:extLst>
          </p:cNvPr>
          <p:cNvPicPr>
            <a:picLocks noChangeAspect="1"/>
          </p:cNvPicPr>
          <p:nvPr/>
        </p:nvPicPr>
        <p:blipFill>
          <a:blip r:embed="rId2"/>
          <a:stretch>
            <a:fillRect/>
          </a:stretch>
        </p:blipFill>
        <p:spPr>
          <a:xfrm>
            <a:off x="840016" y="2821849"/>
            <a:ext cx="3879981" cy="438912"/>
          </a:xfrm>
          <a:prstGeom prst="rect">
            <a:avLst/>
          </a:prstGeom>
        </p:spPr>
      </p:pic>
      <p:pic>
        <p:nvPicPr>
          <p:cNvPr id="4" name="Picture 3">
            <a:extLst>
              <a:ext uri="{FF2B5EF4-FFF2-40B4-BE49-F238E27FC236}">
                <a16:creationId xmlns:a16="http://schemas.microsoft.com/office/drawing/2014/main" id="{643545AE-1D9C-5FF6-C699-6A807DEE3AF8}"/>
              </a:ext>
            </a:extLst>
          </p:cNvPr>
          <p:cNvPicPr>
            <a:picLocks noChangeAspect="1"/>
          </p:cNvPicPr>
          <p:nvPr/>
        </p:nvPicPr>
        <p:blipFill>
          <a:blip r:embed="rId3"/>
          <a:stretch>
            <a:fillRect/>
          </a:stretch>
        </p:blipFill>
        <p:spPr>
          <a:xfrm>
            <a:off x="1204218" y="3277535"/>
            <a:ext cx="5735117" cy="438912"/>
          </a:xfrm>
          <a:prstGeom prst="rect">
            <a:avLst/>
          </a:prstGeom>
        </p:spPr>
      </p:pic>
      <p:sp>
        <p:nvSpPr>
          <p:cNvPr id="7" name="TextBox 6">
            <a:extLst>
              <a:ext uri="{FF2B5EF4-FFF2-40B4-BE49-F238E27FC236}">
                <a16:creationId xmlns:a16="http://schemas.microsoft.com/office/drawing/2014/main" id="{90DC2225-D228-36AE-0999-CDE2A5EA1AA3}"/>
              </a:ext>
            </a:extLst>
          </p:cNvPr>
          <p:cNvSpPr txBox="1"/>
          <p:nvPr/>
        </p:nvSpPr>
        <p:spPr>
          <a:xfrm>
            <a:off x="840016" y="3254782"/>
            <a:ext cx="36420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69552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One way to solve this problem is to write down all possible arrangements of the electrons in the orbitals </a:t>
            </a:r>
          </a:p>
        </p:txBody>
      </p:sp>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stretch>
            <a:fillRect/>
          </a:stretch>
        </p:blipFill>
        <p:spPr>
          <a:xfrm>
            <a:off x="488518" y="1610661"/>
            <a:ext cx="3520838" cy="438912"/>
          </a:xfrm>
          <a:prstGeom prst="rect">
            <a:avLst/>
          </a:prstGeom>
        </p:spPr>
      </p:pic>
      <p:pic>
        <p:nvPicPr>
          <p:cNvPr id="22" name="Picture 21">
            <a:extLst>
              <a:ext uri="{FF2B5EF4-FFF2-40B4-BE49-F238E27FC236}">
                <a16:creationId xmlns:a16="http://schemas.microsoft.com/office/drawing/2014/main" id="{99770F0B-4321-6E95-212E-1316C6AEB82A}"/>
              </a:ext>
            </a:extLst>
          </p:cNvPr>
          <p:cNvPicPr>
            <a:picLocks noChangeAspect="1"/>
          </p:cNvPicPr>
          <p:nvPr/>
        </p:nvPicPr>
        <p:blipFill>
          <a:blip r:embed="rId3"/>
          <a:stretch>
            <a:fillRect/>
          </a:stretch>
        </p:blipFill>
        <p:spPr>
          <a:xfrm>
            <a:off x="488518" y="2091804"/>
            <a:ext cx="3608832" cy="438912"/>
          </a:xfrm>
          <a:prstGeom prst="rect">
            <a:avLst/>
          </a:prstGeom>
        </p:spPr>
      </p:pic>
      <p:sp>
        <p:nvSpPr>
          <p:cNvPr id="23" name="TextBox 22">
            <a:extLst>
              <a:ext uri="{FF2B5EF4-FFF2-40B4-BE49-F238E27FC236}">
                <a16:creationId xmlns:a16="http://schemas.microsoft.com/office/drawing/2014/main" id="{DB2B3828-9B35-A484-EECB-1B098EEBDEC1}"/>
              </a:ext>
            </a:extLst>
          </p:cNvPr>
          <p:cNvSpPr txBox="1"/>
          <p:nvPr/>
        </p:nvSpPr>
        <p:spPr>
          <a:xfrm>
            <a:off x="390544" y="2530716"/>
            <a:ext cx="8296256" cy="461665"/>
          </a:xfrm>
          <a:prstGeom prst="rect">
            <a:avLst/>
          </a:prstGeom>
          <a:noFill/>
        </p:spPr>
        <p:txBody>
          <a:bodyPr wrap="square" rtlCol="0">
            <a:spAutoFit/>
          </a:bodyPr>
          <a:lstStyle/>
          <a:p>
            <a:r>
              <a:rPr lang="en-US" sz="2400" dirty="0"/>
              <a:t>and form anti-symmetric combination of them</a:t>
            </a:r>
          </a:p>
        </p:txBody>
      </p:sp>
      <p:pic>
        <p:nvPicPr>
          <p:cNvPr id="24" name="Picture 23">
            <a:extLst>
              <a:ext uri="{FF2B5EF4-FFF2-40B4-BE49-F238E27FC236}">
                <a16:creationId xmlns:a16="http://schemas.microsoft.com/office/drawing/2014/main" id="{79F6C473-E7BA-19B3-0265-EEBDAAF30847}"/>
              </a:ext>
            </a:extLst>
          </p:cNvPr>
          <p:cNvPicPr>
            <a:picLocks noChangeAspect="1"/>
          </p:cNvPicPr>
          <p:nvPr/>
        </p:nvPicPr>
        <p:blipFill>
          <a:blip r:embed="rId4"/>
          <a:stretch>
            <a:fillRect/>
          </a:stretch>
        </p:blipFill>
        <p:spPr>
          <a:xfrm>
            <a:off x="488518" y="3011859"/>
            <a:ext cx="6522441" cy="43891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876FE7-FFCA-5720-0B7B-52BB32EF391B}"/>
                  </a:ext>
                </a:extLst>
              </p:cNvPr>
              <p:cNvSpPr txBox="1"/>
              <p:nvPr/>
            </p:nvSpPr>
            <p:spPr>
              <a:xfrm>
                <a:off x="390544" y="3429000"/>
                <a:ext cx="8296256" cy="1200329"/>
              </a:xfrm>
              <a:prstGeom prst="rect">
                <a:avLst/>
              </a:prstGeom>
              <a:noFill/>
            </p:spPr>
            <p:txBody>
              <a:bodyPr wrap="square" rtlCol="0">
                <a:spAutoFit/>
              </a:bodyPr>
              <a:lstStyle/>
              <a:p>
                <a:pPr algn="just"/>
                <a:r>
                  <a:rPr lang="en-US" sz="2400" dirty="0"/>
                  <a:t>The anti-symmetric requirement ensures that no two electrons occupy the same space, that is </a:t>
                </a:r>
                <a14:m>
                  <m:oMath xmlns:m="http://schemas.openxmlformats.org/officeDocument/2006/math">
                    <m:r>
                      <m:rPr>
                        <m:sty m:val="p"/>
                      </m:rPr>
                      <a:rPr lang="en-US" sz="2400" b="0" i="0" smtClean="0">
                        <a:latin typeface="Cambria Math" panose="02040503050406030204" pitchFamily="18" charset="0"/>
                      </a:rPr>
                      <m:t>Ψ</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d>
                    <m:r>
                      <a:rPr lang="en-US" sz="2400" b="0" i="1" smtClean="0">
                        <a:latin typeface="Cambria Math" panose="02040503050406030204" pitchFamily="18" charset="0"/>
                      </a:rPr>
                      <m:t>=0</m:t>
                    </m:r>
                  </m:oMath>
                </a14:m>
                <a:r>
                  <a:rPr lang="en-US" sz="2400" dirty="0"/>
                  <a:t> 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r>
                  <a:rPr lang="en-US" sz="2400" dirty="0"/>
                  <a:t>. This is the Pauli exclusion principle</a:t>
                </a:r>
              </a:p>
            </p:txBody>
          </p:sp>
        </mc:Choice>
        <mc:Fallback xmlns="">
          <p:sp>
            <p:nvSpPr>
              <p:cNvPr id="5" name="TextBox 4">
                <a:extLst>
                  <a:ext uri="{FF2B5EF4-FFF2-40B4-BE49-F238E27FC236}">
                    <a16:creationId xmlns:a16="http://schemas.microsoft.com/office/drawing/2014/main" id="{0F876FE7-FFCA-5720-0B7B-52BB32EF391B}"/>
                  </a:ext>
                </a:extLst>
              </p:cNvPr>
              <p:cNvSpPr txBox="1">
                <a:spLocks noRot="1" noChangeAspect="1" noMove="1" noResize="1" noEditPoints="1" noAdjustHandles="1" noChangeArrowheads="1" noChangeShapeType="1" noTextEdit="1"/>
              </p:cNvSpPr>
              <p:nvPr/>
            </p:nvSpPr>
            <p:spPr>
              <a:xfrm>
                <a:off x="390544" y="3429000"/>
                <a:ext cx="8296256" cy="1200329"/>
              </a:xfrm>
              <a:prstGeom prst="rect">
                <a:avLst/>
              </a:prstGeom>
              <a:blipFill>
                <a:blip r:embed="rId5"/>
                <a:stretch>
                  <a:fillRect l="-1070" t="-5263" r="-122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24CC40-B3B1-0A27-EFB6-BABB2168D5F7}"/>
                  </a:ext>
                </a:extLst>
              </p:cNvPr>
              <p:cNvSpPr txBox="1"/>
              <p:nvPr/>
            </p:nvSpPr>
            <p:spPr>
              <a:xfrm>
                <a:off x="390545" y="4653118"/>
                <a:ext cx="8296256" cy="830997"/>
              </a:xfrm>
              <a:prstGeom prst="rect">
                <a:avLst/>
              </a:prstGeom>
              <a:noFill/>
            </p:spPr>
            <p:txBody>
              <a:bodyPr wrap="square" rtlCol="0">
                <a:spAutoFit/>
              </a:bodyPr>
              <a:lstStyle/>
              <a:p>
                <a:pPr algn="just"/>
                <a:r>
                  <a:rPr lang="en-US" sz="2400" dirty="0"/>
                  <a:t>Another way to write down </a:t>
                </a:r>
                <a14:m>
                  <m:oMath xmlns:m="http://schemas.openxmlformats.org/officeDocument/2006/math">
                    <m:r>
                      <m:rPr>
                        <m:sty m:val="p"/>
                      </m:rPr>
                      <a:rPr lang="en-US" sz="2400" b="0" i="0" smtClean="0">
                        <a:latin typeface="Cambria Math" panose="02040503050406030204" pitchFamily="18" charset="0"/>
                      </a:rPr>
                      <m:t>Ψ</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a14:m>
                <a:r>
                  <a:rPr lang="en-US" sz="2400" dirty="0"/>
                  <a:t> is using the determinant of a matrix,</a:t>
                </a:r>
              </a:p>
            </p:txBody>
          </p:sp>
        </mc:Choice>
        <mc:Fallback xmlns="">
          <p:sp>
            <p:nvSpPr>
              <p:cNvPr id="10" name="TextBox 9">
                <a:extLst>
                  <a:ext uri="{FF2B5EF4-FFF2-40B4-BE49-F238E27FC236}">
                    <a16:creationId xmlns:a16="http://schemas.microsoft.com/office/drawing/2014/main" id="{BF24CC40-B3B1-0A27-EFB6-BABB2168D5F7}"/>
                  </a:ext>
                </a:extLst>
              </p:cNvPr>
              <p:cNvSpPr txBox="1">
                <a:spLocks noRot="1" noChangeAspect="1" noMove="1" noResize="1" noEditPoints="1" noAdjustHandles="1" noChangeArrowheads="1" noChangeShapeType="1" noTextEdit="1"/>
              </p:cNvSpPr>
              <p:nvPr/>
            </p:nvSpPr>
            <p:spPr>
              <a:xfrm>
                <a:off x="390545" y="4653118"/>
                <a:ext cx="8296256" cy="830997"/>
              </a:xfrm>
              <a:prstGeom prst="rect">
                <a:avLst/>
              </a:prstGeom>
              <a:blipFill>
                <a:blip r:embed="rId6"/>
                <a:stretch>
                  <a:fillRect l="-1102" t="-5109" r="-1176" b="-1605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AA7AB90-6088-4785-838A-3F9323D8B15C}"/>
              </a:ext>
            </a:extLst>
          </p:cNvPr>
          <p:cNvPicPr>
            <a:picLocks noChangeAspect="1"/>
          </p:cNvPicPr>
          <p:nvPr/>
        </p:nvPicPr>
        <p:blipFill>
          <a:blip r:embed="rId7"/>
          <a:stretch>
            <a:fillRect/>
          </a:stretch>
        </p:blipFill>
        <p:spPr>
          <a:xfrm>
            <a:off x="462521" y="5462343"/>
            <a:ext cx="4547163" cy="938457"/>
          </a:xfrm>
          <a:prstGeom prst="rect">
            <a:avLst/>
          </a:prstGeom>
        </p:spPr>
      </p:pic>
    </p:spTree>
    <p:extLst>
      <p:ext uri="{BB962C8B-B14F-4D97-AF65-F5344CB8AC3E}">
        <p14:creationId xmlns:p14="http://schemas.microsoft.com/office/powerpoint/2010/main" val="1025927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11" name="Picture 10">
            <a:extLst>
              <a:ext uri="{FF2B5EF4-FFF2-40B4-BE49-F238E27FC236}">
                <a16:creationId xmlns:a16="http://schemas.microsoft.com/office/drawing/2014/main" id="{8B2D0269-0E11-9E02-BC4B-D934155CFE9E}"/>
              </a:ext>
            </a:extLst>
          </p:cNvPr>
          <p:cNvPicPr>
            <a:picLocks noChangeAspect="1"/>
          </p:cNvPicPr>
          <p:nvPr/>
        </p:nvPicPr>
        <p:blipFill>
          <a:blip r:embed="rId2"/>
          <a:stretch>
            <a:fillRect/>
          </a:stretch>
        </p:blipFill>
        <p:spPr>
          <a:xfrm>
            <a:off x="457200" y="1263099"/>
            <a:ext cx="7772400" cy="1729288"/>
          </a:xfrm>
          <a:prstGeom prst="rect">
            <a:avLst/>
          </a:prstGeom>
        </p:spPr>
      </p:pic>
      <p:sp>
        <p:nvSpPr>
          <p:cNvPr id="12" name="TextBox 11">
            <a:extLst>
              <a:ext uri="{FF2B5EF4-FFF2-40B4-BE49-F238E27FC236}">
                <a16:creationId xmlns:a16="http://schemas.microsoft.com/office/drawing/2014/main" id="{01DA1BA3-2FB5-78E4-70D2-054C2D13E13B}"/>
              </a:ext>
            </a:extLst>
          </p:cNvPr>
          <p:cNvSpPr txBox="1"/>
          <p:nvPr/>
        </p:nvSpPr>
        <p:spPr>
          <a:xfrm>
            <a:off x="390544" y="2980601"/>
            <a:ext cx="8296256" cy="461665"/>
          </a:xfrm>
          <a:prstGeom prst="rect">
            <a:avLst/>
          </a:prstGeom>
          <a:noFill/>
        </p:spPr>
        <p:txBody>
          <a:bodyPr wrap="square" rtlCol="0">
            <a:spAutoFit/>
          </a:bodyPr>
          <a:lstStyle/>
          <a:p>
            <a:pPr algn="just"/>
            <a:r>
              <a:rPr lang="en-US" sz="2400" dirty="0"/>
              <a:t>A</a:t>
            </a:r>
            <a:r>
              <a:rPr lang="zh-TW" altLang="en-US" sz="2400" dirty="0"/>
              <a:t> </a:t>
            </a:r>
            <a:r>
              <a:rPr lang="en-US" altLang="zh-TW" sz="2400" dirty="0"/>
              <a:t>Slater determinant can be short-handed as</a:t>
            </a:r>
            <a:endParaRPr lang="en-US" sz="2400" dirty="0"/>
          </a:p>
        </p:txBody>
      </p:sp>
      <p:pic>
        <p:nvPicPr>
          <p:cNvPr id="13" name="Picture 12">
            <a:extLst>
              <a:ext uri="{FF2B5EF4-FFF2-40B4-BE49-F238E27FC236}">
                <a16:creationId xmlns:a16="http://schemas.microsoft.com/office/drawing/2014/main" id="{6D6254C3-2242-04C5-21A6-E33CC88BF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3442266"/>
            <a:ext cx="4521166" cy="369471"/>
          </a:xfrm>
          <a:prstGeom prst="rect">
            <a:avLst/>
          </a:prstGeom>
        </p:spPr>
      </p:pic>
      <p:sp>
        <p:nvSpPr>
          <p:cNvPr id="4" name="TextBox 3">
            <a:extLst>
              <a:ext uri="{FF2B5EF4-FFF2-40B4-BE49-F238E27FC236}">
                <a16:creationId xmlns:a16="http://schemas.microsoft.com/office/drawing/2014/main" id="{75D013E4-1150-46CA-D9CF-6320D57F0E09}"/>
              </a:ext>
            </a:extLst>
          </p:cNvPr>
          <p:cNvSpPr txBox="1"/>
          <p:nvPr/>
        </p:nvSpPr>
        <p:spPr>
          <a:xfrm>
            <a:off x="390545" y="779664"/>
            <a:ext cx="8296256" cy="461665"/>
          </a:xfrm>
          <a:prstGeom prst="rect">
            <a:avLst/>
          </a:prstGeom>
          <a:noFill/>
        </p:spPr>
        <p:txBody>
          <a:bodyPr wrap="square" rtlCol="0">
            <a:spAutoFit/>
          </a:bodyPr>
          <a:lstStyle/>
          <a:p>
            <a:pPr algn="just"/>
            <a:r>
              <a:rPr lang="en-US" sz="2400" dirty="0"/>
              <a:t>Generally,</a:t>
            </a:r>
          </a:p>
        </p:txBody>
      </p:sp>
      <p:pic>
        <p:nvPicPr>
          <p:cNvPr id="7" name="Picture 6">
            <a:extLst>
              <a:ext uri="{FF2B5EF4-FFF2-40B4-BE49-F238E27FC236}">
                <a16:creationId xmlns:a16="http://schemas.microsoft.com/office/drawing/2014/main" id="{6E791574-2263-C884-2ECD-4ECD8D474F73}"/>
              </a:ext>
            </a:extLst>
          </p:cNvPr>
          <p:cNvPicPr>
            <a:picLocks noChangeAspect="1"/>
          </p:cNvPicPr>
          <p:nvPr/>
        </p:nvPicPr>
        <p:blipFill>
          <a:blip r:embed="rId4"/>
          <a:stretch>
            <a:fillRect/>
          </a:stretch>
        </p:blipFill>
        <p:spPr>
          <a:xfrm>
            <a:off x="488519" y="4283388"/>
            <a:ext cx="7163895" cy="841248"/>
          </a:xfrm>
          <a:prstGeom prst="rect">
            <a:avLst/>
          </a:prstGeom>
        </p:spPr>
      </p:pic>
      <p:sp>
        <p:nvSpPr>
          <p:cNvPr id="10" name="TextBox 9">
            <a:extLst>
              <a:ext uri="{FF2B5EF4-FFF2-40B4-BE49-F238E27FC236}">
                <a16:creationId xmlns:a16="http://schemas.microsoft.com/office/drawing/2014/main" id="{A2E38D70-64D7-9DEC-0D5A-5358076623C8}"/>
              </a:ext>
            </a:extLst>
          </p:cNvPr>
          <p:cNvSpPr txBox="1"/>
          <p:nvPr/>
        </p:nvSpPr>
        <p:spPr>
          <a:xfrm>
            <a:off x="390544" y="3820954"/>
            <a:ext cx="8296256" cy="461665"/>
          </a:xfrm>
          <a:prstGeom prst="rect">
            <a:avLst/>
          </a:prstGeom>
          <a:noFill/>
        </p:spPr>
        <p:txBody>
          <a:bodyPr wrap="square" rtlCol="0">
            <a:spAutoFit/>
          </a:bodyPr>
          <a:lstStyle/>
          <a:p>
            <a:pPr algn="just"/>
            <a:r>
              <a:rPr lang="en-US" sz="2400" dirty="0"/>
              <a:t>which is</a:t>
            </a:r>
          </a:p>
        </p:txBody>
      </p:sp>
    </p:spTree>
    <p:extLst>
      <p:ext uri="{BB962C8B-B14F-4D97-AF65-F5344CB8AC3E}">
        <p14:creationId xmlns:p14="http://schemas.microsoft.com/office/powerpoint/2010/main" val="426755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sp>
        <p:nvSpPr>
          <p:cNvPr id="5" name="TextBox 4">
            <a:extLst>
              <a:ext uri="{FF2B5EF4-FFF2-40B4-BE49-F238E27FC236}">
                <a16:creationId xmlns:a16="http://schemas.microsoft.com/office/drawing/2014/main" id="{513DEC0D-ABA5-1817-9B64-0104758B3E80}"/>
              </a:ext>
            </a:extLst>
          </p:cNvPr>
          <p:cNvSpPr txBox="1"/>
          <p:nvPr/>
        </p:nvSpPr>
        <p:spPr>
          <a:xfrm>
            <a:off x="390545" y="773667"/>
            <a:ext cx="8296256" cy="461665"/>
          </a:xfrm>
          <a:prstGeom prst="rect">
            <a:avLst/>
          </a:prstGeom>
          <a:noFill/>
        </p:spPr>
        <p:txBody>
          <a:bodyPr wrap="square" rtlCol="0">
            <a:spAutoFit/>
          </a:bodyPr>
          <a:lstStyle/>
          <a:p>
            <a:pPr algn="just"/>
            <a:r>
              <a:rPr lang="en-US" sz="2400" dirty="0"/>
              <a:t>Slater determinants solve the issues </a:t>
            </a:r>
          </a:p>
        </p:txBody>
      </p:sp>
      <p:sp>
        <p:nvSpPr>
          <p:cNvPr id="3" name="TextBox 2">
            <a:extLst>
              <a:ext uri="{FF2B5EF4-FFF2-40B4-BE49-F238E27FC236}">
                <a16:creationId xmlns:a16="http://schemas.microsoft.com/office/drawing/2014/main" id="{7C24F90F-2CFE-4714-1378-3F3C97738E10}"/>
              </a:ext>
            </a:extLst>
          </p:cNvPr>
          <p:cNvSpPr txBox="1"/>
          <p:nvPr/>
        </p:nvSpPr>
        <p:spPr>
          <a:xfrm>
            <a:off x="390545" y="1235332"/>
            <a:ext cx="8296256" cy="2308324"/>
          </a:xfrm>
          <a:prstGeom prst="rect">
            <a:avLst/>
          </a:prstGeom>
          <a:noFill/>
        </p:spPr>
        <p:txBody>
          <a:bodyPr wrap="square" rtlCol="0">
            <a:spAutoFit/>
          </a:bodyPr>
          <a:lstStyle/>
          <a:p>
            <a:pPr marL="342900" indent="-342900" algn="just">
              <a:buFont typeface="Wingdings" pitchFamily="2" charset="2"/>
              <a:buChar char="ü"/>
            </a:pPr>
            <a:r>
              <a:rPr lang="en-US" sz="2400" dirty="0"/>
              <a:t>Electrons are indistinguishable</a:t>
            </a:r>
          </a:p>
          <a:p>
            <a:pPr marL="342900" indent="-342900" algn="just">
              <a:buFont typeface="Wingdings" pitchFamily="2" charset="2"/>
              <a:buChar char="ü"/>
            </a:pPr>
            <a:r>
              <a:rPr lang="en-US" sz="2400" dirty="0"/>
              <a:t>The wave function should be anti-symmetric with respect to the exchange of the space and spin of two electrons</a:t>
            </a:r>
          </a:p>
          <a:p>
            <a:pPr marL="342900" indent="-342900" algn="just">
              <a:buFont typeface="Wingdings" pitchFamily="2" charset="2"/>
              <a:buChar char="ü"/>
            </a:pPr>
            <a:r>
              <a:rPr lang="en-US" sz="2400" dirty="0"/>
              <a:t>Electrons with parallel spins are correlated (exchange correlation)</a:t>
            </a:r>
          </a:p>
          <a:p>
            <a:pPr marL="342900" indent="-342900" algn="just">
              <a:buFont typeface="Wingdings" pitchFamily="2" charset="2"/>
              <a:buChar char="v"/>
            </a:pPr>
            <a:r>
              <a:rPr lang="en-US" sz="2400" dirty="0"/>
              <a:t>Electrons with opposite spins are still not correlated</a:t>
            </a:r>
          </a:p>
        </p:txBody>
      </p:sp>
    </p:spTree>
    <p:extLst>
      <p:ext uri="{BB962C8B-B14F-4D97-AF65-F5344CB8AC3E}">
        <p14:creationId xmlns:p14="http://schemas.microsoft.com/office/powerpoint/2010/main" val="3253150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
        <p:nvSpPr>
          <p:cNvPr id="9" name="TextBox 8">
            <a:extLst>
              <a:ext uri="{FF2B5EF4-FFF2-40B4-BE49-F238E27FC236}">
                <a16:creationId xmlns:a16="http://schemas.microsoft.com/office/drawing/2014/main" id="{244FD8F1-9BC8-AE23-8903-E0FCFE1BE61B}"/>
              </a:ext>
            </a:extLst>
          </p:cNvPr>
          <p:cNvSpPr txBox="1"/>
          <p:nvPr/>
        </p:nvSpPr>
        <p:spPr>
          <a:xfrm>
            <a:off x="390544" y="4824225"/>
            <a:ext cx="8296256" cy="461665"/>
          </a:xfrm>
          <a:prstGeom prst="rect">
            <a:avLst/>
          </a:prstGeom>
          <a:noFill/>
        </p:spPr>
        <p:txBody>
          <a:bodyPr wrap="square" rtlCol="0">
            <a:spAutoFit/>
          </a:bodyPr>
          <a:lstStyle/>
          <a:p>
            <a:pPr algn="just"/>
            <a:r>
              <a:rPr lang="en-US" sz="2400" dirty="0"/>
              <a:t>cross terms cancel out self terms</a:t>
            </a:r>
          </a:p>
        </p:txBody>
      </p:sp>
      <p:sp>
        <p:nvSpPr>
          <p:cNvPr id="13" name="TextBox 12">
            <a:extLst>
              <a:ext uri="{FF2B5EF4-FFF2-40B4-BE49-F238E27FC236}">
                <a16:creationId xmlns:a16="http://schemas.microsoft.com/office/drawing/2014/main" id="{DB133437-3456-E816-4BF1-BDF98E7AE32B}"/>
              </a:ext>
            </a:extLst>
          </p:cNvPr>
          <p:cNvSpPr txBox="1"/>
          <p:nvPr/>
        </p:nvSpPr>
        <p:spPr>
          <a:xfrm>
            <a:off x="390544" y="3072346"/>
            <a:ext cx="8296256" cy="461665"/>
          </a:xfrm>
          <a:prstGeom prst="rect">
            <a:avLst/>
          </a:prstGeom>
          <a:noFill/>
        </p:spPr>
        <p:txBody>
          <a:bodyPr wrap="square" rtlCol="0">
            <a:spAutoFit/>
          </a:bodyPr>
          <a:lstStyle/>
          <a:p>
            <a:pPr algn="just"/>
            <a:r>
              <a:rPr lang="en-US" sz="2400" dirty="0"/>
              <a:t>The probability is</a:t>
            </a:r>
          </a:p>
        </p:txBody>
      </p:sp>
      <p:pic>
        <p:nvPicPr>
          <p:cNvPr id="4" name="Picture 3">
            <a:extLst>
              <a:ext uri="{FF2B5EF4-FFF2-40B4-BE49-F238E27FC236}">
                <a16:creationId xmlns:a16="http://schemas.microsoft.com/office/drawing/2014/main" id="{B1F0223C-0235-AAF6-7972-C247AC3F55C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8518" y="3559508"/>
            <a:ext cx="8198282" cy="762440"/>
          </a:xfrm>
          <a:prstGeom prst="rect">
            <a:avLst/>
          </a:prstGeom>
        </p:spPr>
      </p:pic>
      <p:sp>
        <p:nvSpPr>
          <p:cNvPr id="6" name="Rectangle 5">
            <a:extLst>
              <a:ext uri="{FF2B5EF4-FFF2-40B4-BE49-F238E27FC236}">
                <a16:creationId xmlns:a16="http://schemas.microsoft.com/office/drawing/2014/main" id="{00057FF1-FB07-C789-58F4-6BD61F29CE2E}"/>
              </a:ext>
            </a:extLst>
          </p:cNvPr>
          <p:cNvSpPr/>
          <p:nvPr/>
        </p:nvSpPr>
        <p:spPr>
          <a:xfrm>
            <a:off x="457200" y="773667"/>
            <a:ext cx="8229600" cy="85587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ln w="0"/>
                <a:solidFill>
                  <a:schemeClr val="tx1"/>
                </a:solidFill>
              </a:rPr>
              <a:t>Slater determinants solve the issues </a:t>
            </a:r>
          </a:p>
          <a:p>
            <a:pPr marL="342900" indent="-342900" algn="just">
              <a:buFont typeface="Wingdings" pitchFamily="2" charset="2"/>
              <a:buChar char="ü"/>
            </a:pPr>
            <a:r>
              <a:rPr lang="en-US" sz="2400" dirty="0">
                <a:solidFill>
                  <a:schemeClr val="tx1"/>
                </a:solidFill>
              </a:rPr>
              <a:t>Electrons with parallel spins are correlated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4B33DF3-5FE1-2446-BD67-C63260CEC5DB}"/>
                  </a:ext>
                </a:extLst>
              </p:cNvPr>
              <p:cNvSpPr txBox="1"/>
              <p:nvPr/>
            </p:nvSpPr>
            <p:spPr>
              <a:xfrm>
                <a:off x="390544" y="4342254"/>
                <a:ext cx="8296256" cy="461665"/>
              </a:xfrm>
              <a:prstGeom prst="rect">
                <a:avLst/>
              </a:prstGeom>
              <a:noFill/>
            </p:spPr>
            <p:txBody>
              <a:bodyPr wrap="square" rtlCol="0">
                <a:spAutoFit/>
              </a:bodyPr>
              <a:lstStyle/>
              <a:p>
                <a:pPr algn="just"/>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r>
                  <a:rPr lang="en-US" sz="2400" dirty="0"/>
                  <a:t>,</a:t>
                </a:r>
              </a:p>
            </p:txBody>
          </p:sp>
        </mc:Choice>
        <mc:Fallback xmlns="">
          <p:sp>
            <p:nvSpPr>
              <p:cNvPr id="11" name="TextBox 10">
                <a:extLst>
                  <a:ext uri="{FF2B5EF4-FFF2-40B4-BE49-F238E27FC236}">
                    <a16:creationId xmlns:a16="http://schemas.microsoft.com/office/drawing/2014/main" id="{74B33DF3-5FE1-2446-BD67-C63260CEC5DB}"/>
                  </a:ext>
                </a:extLst>
              </p:cNvPr>
              <p:cNvSpPr txBox="1">
                <a:spLocks noRot="1" noChangeAspect="1" noMove="1" noResize="1" noEditPoints="1" noAdjustHandles="1" noChangeArrowheads="1" noChangeShapeType="1" noTextEdit="1"/>
              </p:cNvSpPr>
              <p:nvPr/>
            </p:nvSpPr>
            <p:spPr>
              <a:xfrm>
                <a:off x="390544" y="4342254"/>
                <a:ext cx="8296256" cy="461665"/>
              </a:xfrm>
              <a:prstGeom prst="rect">
                <a:avLst/>
              </a:prstGeom>
              <a:blipFill>
                <a:blip r:embed="rId3"/>
                <a:stretch>
                  <a:fillRect l="-1070" t="-1052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33DA0B-DABB-F065-2F68-EA44C1D06053}"/>
                  </a:ext>
                </a:extLst>
              </p:cNvPr>
              <p:cNvSpPr txBox="1"/>
              <p:nvPr/>
            </p:nvSpPr>
            <p:spPr>
              <a:xfrm>
                <a:off x="390544" y="5312442"/>
                <a:ext cx="8198282" cy="1200329"/>
              </a:xfrm>
              <a:prstGeom prst="rect">
                <a:avLst/>
              </a:prstGeom>
              <a:noFill/>
            </p:spPr>
            <p:txBody>
              <a:bodyPr wrap="square" rtlCol="0">
                <a:spAutoFit/>
              </a:bodyPr>
              <a:lstStyle/>
              <a:p>
                <a:pPr algn="just"/>
                <a14:m>
                  <m:oMath xmlns:m="http://schemas.openxmlformats.org/officeDocument/2006/math">
                    <m:r>
                      <a:rPr lang="en-US" sz="2400" b="0" i="1"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there is no probability of finding two electrons in the same spot with the same spin, which is the the exchange correlation. A </a:t>
                </a:r>
                <a:r>
                  <a:rPr lang="en-US" sz="2400" i="1" dirty="0">
                    <a:latin typeface="Arial" panose="020B0604020202020204" pitchFamily="34" charset="0"/>
                    <a:cs typeface="Arial" panose="020B0604020202020204" pitchFamily="34" charset="0"/>
                  </a:rPr>
                  <a:t>Fermi hole</a:t>
                </a:r>
                <a:r>
                  <a:rPr lang="en-US" sz="2400" dirty="0">
                    <a:latin typeface="Arial" panose="020B0604020202020204" pitchFamily="34" charset="0"/>
                    <a:cs typeface="Arial" panose="020B0604020202020204" pitchFamily="34" charset="0"/>
                  </a:rPr>
                  <a:t> is said to exist around an electron.</a:t>
                </a:r>
              </a:p>
            </p:txBody>
          </p:sp>
        </mc:Choice>
        <mc:Fallback xmlns="">
          <p:sp>
            <p:nvSpPr>
              <p:cNvPr id="14" name="TextBox 13">
                <a:extLst>
                  <a:ext uri="{FF2B5EF4-FFF2-40B4-BE49-F238E27FC236}">
                    <a16:creationId xmlns:a16="http://schemas.microsoft.com/office/drawing/2014/main" id="{9D33DA0B-DABB-F065-2F68-EA44C1D06053}"/>
                  </a:ext>
                </a:extLst>
              </p:cNvPr>
              <p:cNvSpPr txBox="1">
                <a:spLocks noRot="1" noChangeAspect="1" noMove="1" noResize="1" noEditPoints="1" noAdjustHandles="1" noChangeArrowheads="1" noChangeShapeType="1" noTextEdit="1"/>
              </p:cNvSpPr>
              <p:nvPr/>
            </p:nvSpPr>
            <p:spPr>
              <a:xfrm>
                <a:off x="390544" y="5312442"/>
                <a:ext cx="8198282" cy="1200329"/>
              </a:xfrm>
              <a:prstGeom prst="rect">
                <a:avLst/>
              </a:prstGeom>
              <a:blipFill>
                <a:blip r:embed="rId4"/>
                <a:stretch>
                  <a:fillRect l="-1082" t="-4211" r="-108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FE0A01-FD92-C686-A716-670572DFF85B}"/>
                  </a:ext>
                </a:extLst>
              </p:cNvPr>
              <p:cNvSpPr txBox="1"/>
              <p:nvPr/>
            </p:nvSpPr>
            <p:spPr>
              <a:xfrm>
                <a:off x="390544" y="1724015"/>
                <a:ext cx="8296256" cy="830997"/>
              </a:xfrm>
              <a:prstGeom prst="rect">
                <a:avLst/>
              </a:prstGeom>
              <a:noFill/>
            </p:spPr>
            <p:txBody>
              <a:bodyPr wrap="square" rtlCol="0">
                <a:spAutoFit/>
              </a:bodyPr>
              <a:lstStyle/>
              <a:p>
                <a:pPr algn="just"/>
                <a:r>
                  <a:rPr lang="en-US" sz="2400" dirty="0"/>
                  <a:t>Let electron 1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a14:m>
                <a:r>
                  <a:rPr lang="en-US" sz="2400" dirty="0"/>
                  <a:t>) and electron 2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r>
                  <a:rPr lang="en-US" sz="2400" dirty="0"/>
                  <a:t>) in the two different spatial orbitals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r>
                  <a:rPr lang="en-US" sz="2400" dirty="0"/>
                  <a:t>) with the same spin (</a:t>
                </a:r>
                <a14:m>
                  <m:oMath xmlns:m="http://schemas.openxmlformats.org/officeDocument/2006/math">
                    <m:r>
                      <a:rPr lang="en-US" sz="2400" b="0" i="1" smtClean="0">
                        <a:latin typeface="Cambria Math" panose="02040503050406030204" pitchFamily="18" charset="0"/>
                      </a:rPr>
                      <m:t>𝛽</m:t>
                    </m:r>
                  </m:oMath>
                </a14:m>
                <a:r>
                  <a:rPr lang="en-US" sz="2400" dirty="0"/>
                  <a:t>). </a:t>
                </a:r>
              </a:p>
            </p:txBody>
          </p:sp>
        </mc:Choice>
        <mc:Fallback xmlns="">
          <p:sp>
            <p:nvSpPr>
              <p:cNvPr id="18" name="TextBox 17">
                <a:extLst>
                  <a:ext uri="{FF2B5EF4-FFF2-40B4-BE49-F238E27FC236}">
                    <a16:creationId xmlns:a16="http://schemas.microsoft.com/office/drawing/2014/main" id="{F5FE0A01-FD92-C686-A716-670572DFF85B}"/>
                  </a:ext>
                </a:extLst>
              </p:cNvPr>
              <p:cNvSpPr txBox="1">
                <a:spLocks noRot="1" noChangeAspect="1" noMove="1" noResize="1" noEditPoints="1" noAdjustHandles="1" noChangeArrowheads="1" noChangeShapeType="1" noTextEdit="1"/>
              </p:cNvSpPr>
              <p:nvPr/>
            </p:nvSpPr>
            <p:spPr>
              <a:xfrm>
                <a:off x="390544" y="1724015"/>
                <a:ext cx="8296256" cy="830997"/>
              </a:xfrm>
              <a:prstGeom prst="rect">
                <a:avLst/>
              </a:prstGeom>
              <a:blipFill>
                <a:blip r:embed="rId5"/>
                <a:stretch>
                  <a:fillRect l="-1070" t="-4478" r="-1223" b="-1492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644A9DB-89C2-F76C-A810-6F69E76345B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8" y="2649482"/>
            <a:ext cx="2939110" cy="369887"/>
          </a:xfrm>
          <a:prstGeom prst="rect">
            <a:avLst/>
          </a:prstGeom>
        </p:spPr>
      </p:pic>
      <p:pic>
        <p:nvPicPr>
          <p:cNvPr id="20" name="Picture 19">
            <a:extLst>
              <a:ext uri="{FF2B5EF4-FFF2-40B4-BE49-F238E27FC236}">
                <a16:creationId xmlns:a16="http://schemas.microsoft.com/office/drawing/2014/main" id="{1FEBAF90-F17D-8134-220E-CF4E4E898AA7}"/>
              </a:ext>
            </a:extLst>
          </p:cNvPr>
          <p:cNvPicPr>
            <a:picLocks noChangeAspect="1"/>
          </p:cNvPicPr>
          <p:nvPr/>
        </p:nvPicPr>
        <p:blipFill>
          <a:blip r:embed="rId7"/>
          <a:stretch>
            <a:fillRect/>
          </a:stretch>
        </p:blipFill>
        <p:spPr>
          <a:xfrm>
            <a:off x="3595099" y="2653657"/>
            <a:ext cx="3073106" cy="393192"/>
          </a:xfrm>
          <a:prstGeom prst="rect">
            <a:avLst/>
          </a:prstGeom>
        </p:spPr>
      </p:pic>
      <p:pic>
        <p:nvPicPr>
          <p:cNvPr id="3" name="Picture 2">
            <a:extLst>
              <a:ext uri="{FF2B5EF4-FFF2-40B4-BE49-F238E27FC236}">
                <a16:creationId xmlns:a16="http://schemas.microsoft.com/office/drawing/2014/main" id="{FD971C94-78E7-5E26-63F4-998B0608BB2C}"/>
              </a:ext>
            </a:extLst>
          </p:cNvPr>
          <p:cNvPicPr>
            <a:picLocks noChangeAspect="1"/>
          </p:cNvPicPr>
          <p:nvPr/>
        </p:nvPicPr>
        <p:blipFill rotWithShape="1">
          <a:blip r:embed="rId8"/>
          <a:srcRect r="1123"/>
          <a:stretch/>
        </p:blipFill>
        <p:spPr>
          <a:xfrm>
            <a:off x="2224443" y="4425089"/>
            <a:ext cx="1725765" cy="372608"/>
          </a:xfrm>
          <a:prstGeom prst="rect">
            <a:avLst/>
          </a:prstGeom>
        </p:spPr>
      </p:pic>
      <p:sp>
        <p:nvSpPr>
          <p:cNvPr id="5" name="TextBox 4">
            <a:extLst>
              <a:ext uri="{FF2B5EF4-FFF2-40B4-BE49-F238E27FC236}">
                <a16:creationId xmlns:a16="http://schemas.microsoft.com/office/drawing/2014/main" id="{426DD567-5F4D-01B4-1107-E962742436C3}"/>
              </a:ext>
            </a:extLst>
          </p:cNvPr>
          <p:cNvSpPr txBox="1"/>
          <p:nvPr/>
        </p:nvSpPr>
        <p:spPr>
          <a:xfrm>
            <a:off x="3325473" y="2619420"/>
            <a:ext cx="26962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428277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AFC6-0599-FC82-ED29-F7102AA7ADAC}"/>
              </a:ext>
            </a:extLst>
          </p:cNvPr>
          <p:cNvSpPr>
            <a:spLocks noGrp="1"/>
          </p:cNvSpPr>
          <p:nvPr>
            <p:ph type="title"/>
          </p:nvPr>
        </p:nvSpPr>
        <p:spPr/>
        <p:txBody>
          <a:bodyPr/>
          <a:lstStyle/>
          <a:p>
            <a:r>
              <a:rPr lang="en-US" dirty="0"/>
              <a:t>Atomic units</a:t>
            </a:r>
          </a:p>
        </p:txBody>
      </p:sp>
      <p:sp>
        <p:nvSpPr>
          <p:cNvPr id="4" name="Slide Number Placeholder 3">
            <a:extLst>
              <a:ext uri="{FF2B5EF4-FFF2-40B4-BE49-F238E27FC236}">
                <a16:creationId xmlns:a16="http://schemas.microsoft.com/office/drawing/2014/main" id="{C4562819-F036-B3AE-29B8-EAD54FFE3FAB}"/>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5" name="Picture 4">
            <a:extLst>
              <a:ext uri="{FF2B5EF4-FFF2-40B4-BE49-F238E27FC236}">
                <a16:creationId xmlns:a16="http://schemas.microsoft.com/office/drawing/2014/main" id="{B69035FD-4600-D383-8D03-E9F38274B250}"/>
              </a:ext>
            </a:extLst>
          </p:cNvPr>
          <p:cNvPicPr>
            <a:picLocks noChangeAspect="1"/>
          </p:cNvPicPr>
          <p:nvPr/>
        </p:nvPicPr>
        <p:blipFill>
          <a:blip r:embed="rId2"/>
          <a:stretch>
            <a:fillRect/>
          </a:stretch>
        </p:blipFill>
        <p:spPr>
          <a:xfrm>
            <a:off x="979714" y="879893"/>
            <a:ext cx="7184571" cy="5672524"/>
          </a:xfrm>
          <a:prstGeom prst="rect">
            <a:avLst/>
          </a:prstGeom>
        </p:spPr>
      </p:pic>
    </p:spTree>
    <p:extLst>
      <p:ext uri="{BB962C8B-B14F-4D97-AF65-F5344CB8AC3E}">
        <p14:creationId xmlns:p14="http://schemas.microsoft.com/office/powerpoint/2010/main" val="173032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4FD8F1-9BC8-AE23-8903-E0FCFE1BE61B}"/>
                  </a:ext>
                </a:extLst>
              </p:cNvPr>
              <p:cNvSpPr txBox="1"/>
              <p:nvPr/>
            </p:nvSpPr>
            <p:spPr>
              <a:xfrm>
                <a:off x="390544" y="4613098"/>
                <a:ext cx="8296256" cy="461665"/>
              </a:xfrm>
              <a:prstGeom prst="rect">
                <a:avLst/>
              </a:prstGeom>
              <a:noFill/>
            </p:spPr>
            <p:txBody>
              <a:bodyPr wrap="square" rtlCol="0">
                <a:spAutoFit/>
              </a:bodyPr>
              <a:lstStyle/>
              <a:p>
                <a:pPr algn="just"/>
                <a:r>
                  <a:rPr lang="en-US" sz="2400" dirty="0"/>
                  <a:t>Cross terms vanish as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e>
                        <m:r>
                          <a:rPr lang="en-US" sz="2400" b="0" i="1" smtClean="0">
                            <a:latin typeface="Cambria Math" panose="02040503050406030204" pitchFamily="18" charset="0"/>
                          </a:rPr>
                          <m:t>𝛽</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d>
                    <m:r>
                      <a:rPr lang="en-US" sz="2400" b="0" i="1" smtClean="0">
                        <a:latin typeface="Cambria Math" panose="02040503050406030204" pitchFamily="18" charset="0"/>
                      </a:rPr>
                      <m:t>=0</m:t>
                    </m:r>
                  </m:oMath>
                </a14:m>
                <a:endParaRPr lang="en-US" sz="2400" dirty="0"/>
              </a:p>
            </p:txBody>
          </p:sp>
        </mc:Choice>
        <mc:Fallback xmlns="">
          <p:sp>
            <p:nvSpPr>
              <p:cNvPr id="9" name="TextBox 8">
                <a:extLst>
                  <a:ext uri="{FF2B5EF4-FFF2-40B4-BE49-F238E27FC236}">
                    <a16:creationId xmlns:a16="http://schemas.microsoft.com/office/drawing/2014/main" id="{244FD8F1-9BC8-AE23-8903-E0FCFE1BE61B}"/>
                  </a:ext>
                </a:extLst>
              </p:cNvPr>
              <p:cNvSpPr txBox="1">
                <a:spLocks noRot="1" noChangeAspect="1" noMove="1" noResize="1" noEditPoints="1" noAdjustHandles="1" noChangeArrowheads="1" noChangeShapeType="1" noTextEdit="1"/>
              </p:cNvSpPr>
              <p:nvPr/>
            </p:nvSpPr>
            <p:spPr>
              <a:xfrm>
                <a:off x="390544" y="4613098"/>
                <a:ext cx="8296256" cy="461665"/>
              </a:xfrm>
              <a:prstGeom prst="rect">
                <a:avLst/>
              </a:prstGeom>
              <a:blipFill>
                <a:blip r:embed="rId2"/>
                <a:stretch>
                  <a:fillRect l="-1102" t="-9333" b="-32000"/>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79F6C473-E7BA-19B3-0265-EEBDAAF308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30227" y="5057836"/>
            <a:ext cx="3575309" cy="438912"/>
          </a:xfrm>
          <a:prstGeom prst="rect">
            <a:avLst/>
          </a:prstGeom>
        </p:spPr>
      </p:pic>
      <p:sp>
        <p:nvSpPr>
          <p:cNvPr id="13" name="TextBox 12">
            <a:extLst>
              <a:ext uri="{FF2B5EF4-FFF2-40B4-BE49-F238E27FC236}">
                <a16:creationId xmlns:a16="http://schemas.microsoft.com/office/drawing/2014/main" id="{DB133437-3456-E816-4BF1-BDF98E7AE32B}"/>
              </a:ext>
            </a:extLst>
          </p:cNvPr>
          <p:cNvSpPr txBox="1"/>
          <p:nvPr/>
        </p:nvSpPr>
        <p:spPr>
          <a:xfrm>
            <a:off x="390544" y="3072346"/>
            <a:ext cx="8296256" cy="461665"/>
          </a:xfrm>
          <a:prstGeom prst="rect">
            <a:avLst/>
          </a:prstGeom>
          <a:noFill/>
        </p:spPr>
        <p:txBody>
          <a:bodyPr wrap="square" rtlCol="0">
            <a:spAutoFit/>
          </a:bodyPr>
          <a:lstStyle/>
          <a:p>
            <a:pPr algn="just"/>
            <a:r>
              <a:rPr lang="en-US" sz="2400" dirty="0"/>
              <a:t>The probability is</a:t>
            </a:r>
          </a:p>
        </p:txBody>
      </p:sp>
      <p:pic>
        <p:nvPicPr>
          <p:cNvPr id="4" name="Picture 3">
            <a:extLst>
              <a:ext uri="{FF2B5EF4-FFF2-40B4-BE49-F238E27FC236}">
                <a16:creationId xmlns:a16="http://schemas.microsoft.com/office/drawing/2014/main" id="{B1F0223C-0235-AAF6-7972-C247AC3F55C3}"/>
              </a:ext>
            </a:extLst>
          </p:cNvPr>
          <p:cNvPicPr>
            <a:picLocks noChangeAspect="1"/>
          </p:cNvPicPr>
          <p:nvPr/>
        </p:nvPicPr>
        <p:blipFill>
          <a:blip r:embed="rId4"/>
          <a:stretch>
            <a:fillRect/>
          </a:stretch>
        </p:blipFill>
        <p:spPr>
          <a:xfrm>
            <a:off x="488518" y="3501100"/>
            <a:ext cx="7958796" cy="1079879"/>
          </a:xfrm>
          <a:prstGeom prst="rect">
            <a:avLst/>
          </a:prstGeom>
        </p:spPr>
      </p:pic>
      <p:sp>
        <p:nvSpPr>
          <p:cNvPr id="6" name="Rectangle 5">
            <a:extLst>
              <a:ext uri="{FF2B5EF4-FFF2-40B4-BE49-F238E27FC236}">
                <a16:creationId xmlns:a16="http://schemas.microsoft.com/office/drawing/2014/main" id="{00057FF1-FB07-C789-58F4-6BD61F29CE2E}"/>
              </a:ext>
            </a:extLst>
          </p:cNvPr>
          <p:cNvSpPr/>
          <p:nvPr/>
        </p:nvSpPr>
        <p:spPr>
          <a:xfrm>
            <a:off x="457200" y="773667"/>
            <a:ext cx="8229600" cy="85587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ln w="0"/>
                <a:solidFill>
                  <a:schemeClr val="tx1"/>
                </a:solidFill>
              </a:rPr>
              <a:t>Slater determinants still have the issue</a:t>
            </a:r>
          </a:p>
          <a:p>
            <a:pPr marL="342900" indent="-342900" algn="just">
              <a:buFont typeface="Wingdings" pitchFamily="2" charset="2"/>
              <a:buChar char="v"/>
            </a:pPr>
            <a:r>
              <a:rPr lang="en-US" sz="2400" dirty="0">
                <a:ln w="0"/>
                <a:solidFill>
                  <a:schemeClr val="tx1"/>
                </a:solidFill>
              </a:rPr>
              <a:t>Electrons with opposite spins are still not correlated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4B33DF3-5FE1-2446-BD67-C63260CEC5DB}"/>
                  </a:ext>
                </a:extLst>
              </p:cNvPr>
              <p:cNvSpPr txBox="1"/>
              <p:nvPr/>
            </p:nvSpPr>
            <p:spPr>
              <a:xfrm>
                <a:off x="390544" y="5035083"/>
                <a:ext cx="8296256" cy="461665"/>
              </a:xfrm>
              <a:prstGeom prst="rect">
                <a:avLst/>
              </a:prstGeom>
              <a:noFill/>
            </p:spPr>
            <p:txBody>
              <a:bodyPr wrap="square" rtlCol="0">
                <a:spAutoFit/>
              </a:bodyPr>
              <a:lstStyle/>
              <a:p>
                <a:pPr algn="just"/>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endParaRPr lang="en-US" sz="2400" dirty="0"/>
              </a:p>
            </p:txBody>
          </p:sp>
        </mc:Choice>
        <mc:Fallback xmlns="">
          <p:sp>
            <p:nvSpPr>
              <p:cNvPr id="11" name="TextBox 10">
                <a:extLst>
                  <a:ext uri="{FF2B5EF4-FFF2-40B4-BE49-F238E27FC236}">
                    <a16:creationId xmlns:a16="http://schemas.microsoft.com/office/drawing/2014/main" id="{74B33DF3-5FE1-2446-BD67-C63260CEC5DB}"/>
                  </a:ext>
                </a:extLst>
              </p:cNvPr>
              <p:cNvSpPr txBox="1">
                <a:spLocks noRot="1" noChangeAspect="1" noMove="1" noResize="1" noEditPoints="1" noAdjustHandles="1" noChangeArrowheads="1" noChangeShapeType="1" noTextEdit="1"/>
              </p:cNvSpPr>
              <p:nvPr/>
            </p:nvSpPr>
            <p:spPr>
              <a:xfrm>
                <a:off x="390544" y="5035083"/>
                <a:ext cx="8296256" cy="461665"/>
              </a:xfrm>
              <a:prstGeom prst="rect">
                <a:avLst/>
              </a:prstGeom>
              <a:blipFill>
                <a:blip r:embed="rId5"/>
                <a:stretch>
                  <a:fillRect l="-1070"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33DA0B-DABB-F065-2F68-EA44C1D06053}"/>
                  </a:ext>
                </a:extLst>
              </p:cNvPr>
              <p:cNvSpPr txBox="1"/>
              <p:nvPr/>
            </p:nvSpPr>
            <p:spPr>
              <a:xfrm>
                <a:off x="390544" y="5542918"/>
                <a:ext cx="8296256" cy="1200329"/>
              </a:xfrm>
              <a:prstGeom prst="rect">
                <a:avLst/>
              </a:prstGeom>
              <a:noFill/>
            </p:spPr>
            <p:txBody>
              <a:bodyPr wrap="square" rtlCol="0">
                <a:spAutoFit/>
              </a:bodyPr>
              <a:lstStyle/>
              <a:p>
                <a:pPr algn="just"/>
                <a14:m>
                  <m:oMath xmlns:m="http://schemas.openxmlformats.org/officeDocument/2006/math">
                    <m:r>
                      <a:rPr lang="en-US" sz="2400" b="0" i="1"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there is finite probability of finding two electrons in the same spot, which is not physical, due to the lack of electron correlations for opposite spins.</a:t>
                </a:r>
              </a:p>
            </p:txBody>
          </p:sp>
        </mc:Choice>
        <mc:Fallback xmlns="">
          <p:sp>
            <p:nvSpPr>
              <p:cNvPr id="14" name="TextBox 13">
                <a:extLst>
                  <a:ext uri="{FF2B5EF4-FFF2-40B4-BE49-F238E27FC236}">
                    <a16:creationId xmlns:a16="http://schemas.microsoft.com/office/drawing/2014/main" id="{9D33DA0B-DABB-F065-2F68-EA44C1D06053}"/>
                  </a:ext>
                </a:extLst>
              </p:cNvPr>
              <p:cNvSpPr txBox="1">
                <a:spLocks noRot="1" noChangeAspect="1" noMove="1" noResize="1" noEditPoints="1" noAdjustHandles="1" noChangeArrowheads="1" noChangeShapeType="1" noTextEdit="1"/>
              </p:cNvSpPr>
              <p:nvPr/>
            </p:nvSpPr>
            <p:spPr>
              <a:xfrm>
                <a:off x="390544" y="5542918"/>
                <a:ext cx="8296256" cy="1200329"/>
              </a:xfrm>
              <a:prstGeom prst="rect">
                <a:avLst/>
              </a:prstGeom>
              <a:blipFill>
                <a:blip r:embed="rId6"/>
                <a:stretch>
                  <a:fillRect l="-1070" t="-4211" r="-122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FE0A01-FD92-C686-A716-670572DFF85B}"/>
                  </a:ext>
                </a:extLst>
              </p:cNvPr>
              <p:cNvSpPr txBox="1"/>
              <p:nvPr/>
            </p:nvSpPr>
            <p:spPr>
              <a:xfrm>
                <a:off x="390544" y="1724015"/>
                <a:ext cx="8296256" cy="830997"/>
              </a:xfrm>
              <a:prstGeom prst="rect">
                <a:avLst/>
              </a:prstGeom>
              <a:noFill/>
            </p:spPr>
            <p:txBody>
              <a:bodyPr wrap="square" rtlCol="0">
                <a:spAutoFit/>
              </a:bodyPr>
              <a:lstStyle/>
              <a:p>
                <a:pPr algn="just"/>
                <a:r>
                  <a:rPr lang="en-US" sz="2400" dirty="0"/>
                  <a:t>Let electron 1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a14:m>
                <a:r>
                  <a:rPr lang="en-US" sz="2400" dirty="0"/>
                  <a:t>) and electron 2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r>
                  <a:rPr lang="en-US" sz="2400" dirty="0"/>
                  <a:t>) in the two different spatial orbitals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r>
                  <a:rPr lang="en-US" sz="2400" dirty="0"/>
                  <a:t>) with opposite spins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a:t>
                </a:r>
              </a:p>
            </p:txBody>
          </p:sp>
        </mc:Choice>
        <mc:Fallback xmlns="">
          <p:sp>
            <p:nvSpPr>
              <p:cNvPr id="18" name="TextBox 17">
                <a:extLst>
                  <a:ext uri="{FF2B5EF4-FFF2-40B4-BE49-F238E27FC236}">
                    <a16:creationId xmlns:a16="http://schemas.microsoft.com/office/drawing/2014/main" id="{F5FE0A01-FD92-C686-A716-670572DFF85B}"/>
                  </a:ext>
                </a:extLst>
              </p:cNvPr>
              <p:cNvSpPr txBox="1">
                <a:spLocks noRot="1" noChangeAspect="1" noMove="1" noResize="1" noEditPoints="1" noAdjustHandles="1" noChangeArrowheads="1" noChangeShapeType="1" noTextEdit="1"/>
              </p:cNvSpPr>
              <p:nvPr/>
            </p:nvSpPr>
            <p:spPr>
              <a:xfrm>
                <a:off x="390544" y="1724015"/>
                <a:ext cx="8296256" cy="830997"/>
              </a:xfrm>
              <a:prstGeom prst="rect">
                <a:avLst/>
              </a:prstGeom>
              <a:blipFill>
                <a:blip r:embed="rId7"/>
                <a:stretch>
                  <a:fillRect l="-1070" t="-4478" r="-1223" b="-1492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644A9DB-89C2-F76C-A810-6F69E76345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8518" y="2643968"/>
            <a:ext cx="2939110" cy="393192"/>
          </a:xfrm>
          <a:prstGeom prst="rect">
            <a:avLst/>
          </a:prstGeom>
        </p:spPr>
      </p:pic>
      <p:pic>
        <p:nvPicPr>
          <p:cNvPr id="5" name="Picture 4">
            <a:extLst>
              <a:ext uri="{FF2B5EF4-FFF2-40B4-BE49-F238E27FC236}">
                <a16:creationId xmlns:a16="http://schemas.microsoft.com/office/drawing/2014/main" id="{6722E1FC-B74C-A5A6-5F59-4783822024FF}"/>
              </a:ext>
            </a:extLst>
          </p:cNvPr>
          <p:cNvPicPr>
            <a:picLocks noChangeAspect="1"/>
          </p:cNvPicPr>
          <p:nvPr/>
        </p:nvPicPr>
        <p:blipFill>
          <a:blip r:embed="rId7"/>
          <a:stretch>
            <a:fillRect/>
          </a:stretch>
        </p:blipFill>
        <p:spPr>
          <a:xfrm>
            <a:off x="3595099" y="2653657"/>
            <a:ext cx="3073106" cy="393192"/>
          </a:xfrm>
          <a:prstGeom prst="rect">
            <a:avLst/>
          </a:prstGeom>
        </p:spPr>
      </p:pic>
      <p:sp>
        <p:nvSpPr>
          <p:cNvPr id="7" name="TextBox 6">
            <a:extLst>
              <a:ext uri="{FF2B5EF4-FFF2-40B4-BE49-F238E27FC236}">
                <a16:creationId xmlns:a16="http://schemas.microsoft.com/office/drawing/2014/main" id="{94DE3398-38E7-8368-682A-7017D110ED5A}"/>
              </a:ext>
            </a:extLst>
          </p:cNvPr>
          <p:cNvSpPr txBox="1"/>
          <p:nvPr/>
        </p:nvSpPr>
        <p:spPr>
          <a:xfrm>
            <a:off x="3325473" y="2619420"/>
            <a:ext cx="26962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522484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7E4C-758D-D236-3709-3636EE9F9B09}"/>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8881F81C-975C-36E9-7DC5-095A51F744AD}"/>
              </a:ext>
            </a:extLst>
          </p:cNvPr>
          <p:cNvSpPr>
            <a:spLocks noGrp="1"/>
          </p:cNvSpPr>
          <p:nvPr>
            <p:ph idx="1"/>
          </p:nvPr>
        </p:nvSpPr>
        <p:spPr/>
        <p:txBody>
          <a:bodyPr/>
          <a:lstStyle/>
          <a:p>
            <a:pPr marL="0" indent="0">
              <a:buNone/>
            </a:pPr>
            <a:r>
              <a:rPr lang="en-US" dirty="0"/>
              <a:t>A</a:t>
            </a:r>
            <a:r>
              <a:rPr lang="en-US" altLang="zh-TW" dirty="0"/>
              <a:t>s</a:t>
            </a:r>
            <a:r>
              <a:rPr lang="zh-TW" altLang="en-US" dirty="0"/>
              <a:t> </a:t>
            </a:r>
            <a:r>
              <a:rPr lang="en-US" altLang="zh-TW" dirty="0"/>
              <a:t>a consequence of the lack of electron correlation for electrons with opposite spins, mean field methods based on the Slater determinants will under-stabilize lower spin states, e.g. vertical gap between the triplet excited state and the ground state is underestimated because S</a:t>
            </a:r>
            <a:r>
              <a:rPr lang="en-US" altLang="zh-TW" baseline="-25000" dirty="0"/>
              <a:t>0</a:t>
            </a:r>
            <a:r>
              <a:rPr lang="en-US" altLang="zh-TW" dirty="0"/>
              <a:t> is not as stable as it should be.</a:t>
            </a:r>
          </a:p>
          <a:p>
            <a:pPr marL="0" indent="0">
              <a:buNone/>
            </a:pPr>
            <a:r>
              <a:rPr lang="en-US" dirty="0"/>
              <a:t>To show this, we will investigate the energy difference between the singlet and triplet states of ethylene at the equilibrium geometry of the singlet ground state. Experimental value for the vertical excitation is 100.5 kcal/mol.</a:t>
            </a:r>
          </a:p>
        </p:txBody>
      </p:sp>
      <p:sp>
        <p:nvSpPr>
          <p:cNvPr id="4" name="Slide Number Placeholder 3">
            <a:extLst>
              <a:ext uri="{FF2B5EF4-FFF2-40B4-BE49-F238E27FC236}">
                <a16:creationId xmlns:a16="http://schemas.microsoft.com/office/drawing/2014/main" id="{E1092D18-20F9-7053-EA8A-B24D9602FA8D}"/>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Tree>
    <p:extLst>
      <p:ext uri="{BB962C8B-B14F-4D97-AF65-F5344CB8AC3E}">
        <p14:creationId xmlns:p14="http://schemas.microsoft.com/office/powerpoint/2010/main" val="634906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through </a:t>
            </a:r>
            <a:r>
              <a:rPr lang="en-US" dirty="0" err="1"/>
              <a:t>CompChem</a:t>
            </a:r>
            <a:r>
              <a:rPr lang="en-US" dirty="0"/>
              <a:t>/Practice/Week1/Exercise2</a:t>
            </a:r>
          </a:p>
          <a:p>
            <a:pPr marL="457200" indent="-457200">
              <a:buFont typeface="+mj-lt"/>
              <a:buAutoNum type="arabicPeriod"/>
            </a:pPr>
            <a:r>
              <a:rPr lang="en-US" dirty="0"/>
              <a:t>Open </a:t>
            </a:r>
            <a:r>
              <a:rPr lang="en-US" dirty="0" err="1"/>
              <a:t>triplet_gap.ipynb</a:t>
            </a: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6" name="圖片 5">
            <a:extLst>
              <a:ext uri="{FF2B5EF4-FFF2-40B4-BE49-F238E27FC236}">
                <a16:creationId xmlns:a16="http://schemas.microsoft.com/office/drawing/2014/main" id="{9FCCEEB7-F66F-48A3-B541-AE486370C054}"/>
              </a:ext>
            </a:extLst>
          </p:cNvPr>
          <p:cNvPicPr>
            <a:picLocks noChangeAspect="1"/>
          </p:cNvPicPr>
          <p:nvPr/>
        </p:nvPicPr>
        <p:blipFill>
          <a:blip r:embed="rId2"/>
          <a:stretch>
            <a:fillRect/>
          </a:stretch>
        </p:blipFill>
        <p:spPr>
          <a:xfrm>
            <a:off x="430692" y="2145709"/>
            <a:ext cx="8256108" cy="2877129"/>
          </a:xfrm>
          <a:prstGeom prst="rect">
            <a:avLst/>
          </a:prstGeom>
        </p:spPr>
      </p:pic>
    </p:spTree>
    <p:extLst>
      <p:ext uri="{BB962C8B-B14F-4D97-AF65-F5344CB8AC3E}">
        <p14:creationId xmlns:p14="http://schemas.microsoft.com/office/powerpoint/2010/main" val="3516565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pic>
        <p:nvPicPr>
          <p:cNvPr id="8" name="圖片 7">
            <a:extLst>
              <a:ext uri="{FF2B5EF4-FFF2-40B4-BE49-F238E27FC236}">
                <a16:creationId xmlns:a16="http://schemas.microsoft.com/office/drawing/2014/main" id="{C55A97EE-917D-4D52-8AB1-0DE55A65A8B4}"/>
              </a:ext>
            </a:extLst>
          </p:cNvPr>
          <p:cNvPicPr>
            <a:picLocks noChangeAspect="1"/>
          </p:cNvPicPr>
          <p:nvPr/>
        </p:nvPicPr>
        <p:blipFill>
          <a:blip r:embed="rId2"/>
          <a:stretch>
            <a:fillRect/>
          </a:stretch>
        </p:blipFill>
        <p:spPr>
          <a:xfrm>
            <a:off x="372370" y="1031165"/>
            <a:ext cx="8399259" cy="4894533"/>
          </a:xfrm>
          <a:prstGeom prst="rect">
            <a:avLst/>
          </a:prstGeom>
        </p:spPr>
      </p:pic>
    </p:spTree>
    <p:extLst>
      <p:ext uri="{BB962C8B-B14F-4D97-AF65-F5344CB8AC3E}">
        <p14:creationId xmlns:p14="http://schemas.microsoft.com/office/powerpoint/2010/main" val="2230864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335A-74B5-C863-E3B9-4063403E6C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50D3230B-60E9-2D32-0E1F-EE0DBD6C81BB}"/>
              </a:ext>
            </a:extLst>
          </p:cNvPr>
          <p:cNvSpPr>
            <a:spLocks noGrp="1"/>
          </p:cNvSpPr>
          <p:nvPr>
            <p:ph idx="1"/>
          </p:nvPr>
        </p:nvSpPr>
        <p:spPr/>
        <p:txBody>
          <a:bodyPr/>
          <a:lstStyle/>
          <a:p>
            <a:endParaRPr lang="en-US" b="0" i="0" dirty="0">
              <a:effectLst/>
              <a:latin typeface="+mn-lt"/>
            </a:endParaRPr>
          </a:p>
          <a:p>
            <a:pPr marL="0" indent="0">
              <a:buNone/>
            </a:pPr>
            <a:endParaRPr lang="en-US" b="0" i="0" dirty="0">
              <a:effectLst/>
              <a:latin typeface="+mn-lt"/>
            </a:endParaRPr>
          </a:p>
          <a:p>
            <a:r>
              <a:rPr lang="en-US" b="0" i="0" dirty="0">
                <a:effectLst/>
                <a:latin typeface="+mn-lt"/>
              </a:rPr>
              <a:t>SCF gap is 76.36 </a:t>
            </a:r>
          </a:p>
          <a:p>
            <a:r>
              <a:rPr lang="en-US" b="0" i="0" dirty="0">
                <a:effectLst/>
                <a:latin typeface="+mn-lt"/>
              </a:rPr>
              <a:t>CCST(T) gap is 104.14</a:t>
            </a:r>
          </a:p>
          <a:p>
            <a:r>
              <a:rPr lang="en-US" b="0" i="0" dirty="0">
                <a:effectLst/>
                <a:latin typeface="+mn-lt"/>
              </a:rPr>
              <a:t>Singlet state energy was corrected from the UHF reference by -201.03</a:t>
            </a:r>
          </a:p>
          <a:p>
            <a:r>
              <a:rPr lang="en-US" b="0" i="0" dirty="0">
                <a:effectLst/>
                <a:latin typeface="+mn-lt"/>
              </a:rPr>
              <a:t>Triplet state energy was corrected from the UHF reference by -173.25</a:t>
            </a:r>
            <a:endParaRPr lang="en-US" dirty="0">
              <a:latin typeface="+mn-lt"/>
            </a:endParaRPr>
          </a:p>
        </p:txBody>
      </p:sp>
      <p:sp>
        <p:nvSpPr>
          <p:cNvPr id="4" name="Slide Number Placeholder 3">
            <a:extLst>
              <a:ext uri="{FF2B5EF4-FFF2-40B4-BE49-F238E27FC236}">
                <a16:creationId xmlns:a16="http://schemas.microsoft.com/office/drawing/2014/main" id="{F97B48C1-569C-4555-88BE-8FE850CA5999}"/>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pic>
        <p:nvPicPr>
          <p:cNvPr id="5" name="圖片 4">
            <a:extLst>
              <a:ext uri="{FF2B5EF4-FFF2-40B4-BE49-F238E27FC236}">
                <a16:creationId xmlns:a16="http://schemas.microsoft.com/office/drawing/2014/main" id="{CF05DB19-A7A7-4BF0-8AD4-3FD51895A2C5}"/>
              </a:ext>
            </a:extLst>
          </p:cNvPr>
          <p:cNvPicPr>
            <a:picLocks noChangeAspect="1"/>
          </p:cNvPicPr>
          <p:nvPr/>
        </p:nvPicPr>
        <p:blipFill>
          <a:blip r:embed="rId2"/>
          <a:stretch>
            <a:fillRect/>
          </a:stretch>
        </p:blipFill>
        <p:spPr>
          <a:xfrm>
            <a:off x="457199" y="879893"/>
            <a:ext cx="8229599" cy="872224"/>
          </a:xfrm>
          <a:prstGeom prst="rect">
            <a:avLst/>
          </a:prstGeom>
        </p:spPr>
      </p:pic>
    </p:spTree>
    <p:extLst>
      <p:ext uri="{BB962C8B-B14F-4D97-AF65-F5344CB8AC3E}">
        <p14:creationId xmlns:p14="http://schemas.microsoft.com/office/powerpoint/2010/main" val="3985428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spin angular momentum operators</a:t>
            </a:r>
          </a:p>
        </p:txBody>
      </p:sp>
      <p:grpSp>
        <p:nvGrpSpPr>
          <p:cNvPr id="26" name="Group 25">
            <a:extLst>
              <a:ext uri="{FF2B5EF4-FFF2-40B4-BE49-F238E27FC236}">
                <a16:creationId xmlns:a16="http://schemas.microsoft.com/office/drawing/2014/main" id="{9FC0B66D-861F-F9DA-09AF-61756A1D04B3}"/>
              </a:ext>
            </a:extLst>
          </p:cNvPr>
          <p:cNvGrpSpPr/>
          <p:nvPr/>
        </p:nvGrpSpPr>
        <p:grpSpPr>
          <a:xfrm>
            <a:off x="462521" y="1219273"/>
            <a:ext cx="6579445" cy="505964"/>
            <a:chOff x="462521" y="1241369"/>
            <a:chExt cx="6579445" cy="505964"/>
          </a:xfrm>
        </p:grpSpPr>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2521" y="1244136"/>
              <a:ext cx="3463588" cy="438912"/>
            </a:xfrm>
            <a:prstGeom prst="rect">
              <a:avLst/>
            </a:prstGeom>
          </p:spPr>
        </p:pic>
        <p:pic>
          <p:nvPicPr>
            <p:cNvPr id="22" name="Picture 21">
              <a:extLst>
                <a:ext uri="{FF2B5EF4-FFF2-40B4-BE49-F238E27FC236}">
                  <a16:creationId xmlns:a16="http://schemas.microsoft.com/office/drawing/2014/main" id="{99770F0B-4321-6E95-212E-1316C6AEB8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2898" y="1241369"/>
              <a:ext cx="2909068" cy="438912"/>
            </a:xfrm>
            <a:prstGeom prst="rect">
              <a:avLst/>
            </a:prstGeom>
          </p:spPr>
        </p:pic>
        <p:sp>
          <p:nvSpPr>
            <p:cNvPr id="6" name="TextBox 5">
              <a:extLst>
                <a:ext uri="{FF2B5EF4-FFF2-40B4-BE49-F238E27FC236}">
                  <a16:creationId xmlns:a16="http://schemas.microsoft.com/office/drawing/2014/main" id="{9C2CAF5D-6728-5AA9-5118-6E68F6B7F62E}"/>
                </a:ext>
              </a:extLst>
            </p:cNvPr>
            <p:cNvSpPr txBox="1"/>
            <p:nvPr/>
          </p:nvSpPr>
          <p:spPr>
            <a:xfrm>
              <a:off x="3863272" y="1285668"/>
              <a:ext cx="269626" cy="461665"/>
            </a:xfrm>
            <a:prstGeom prst="rect">
              <a:avLst/>
            </a:prstGeom>
            <a:noFill/>
          </p:spPr>
          <p:txBody>
            <a:bodyPr wrap="none" rtlCol="0">
              <a:spAutoFit/>
            </a:bodyPr>
            <a:lstStyle/>
            <a:p>
              <a:r>
                <a:rPr lang="en-US" sz="2400" dirty="0"/>
                <a:t>,</a:t>
              </a:r>
            </a:p>
          </p:txBody>
        </p:sp>
      </p:grpSp>
      <p:sp>
        <p:nvSpPr>
          <p:cNvPr id="7" name="TextBox 6">
            <a:extLst>
              <a:ext uri="{FF2B5EF4-FFF2-40B4-BE49-F238E27FC236}">
                <a16:creationId xmlns:a16="http://schemas.microsoft.com/office/drawing/2014/main" id="{85ACB967-1132-376D-F72B-545D9DDFEB6F}"/>
              </a:ext>
            </a:extLst>
          </p:cNvPr>
          <p:cNvSpPr txBox="1"/>
          <p:nvPr/>
        </p:nvSpPr>
        <p:spPr>
          <a:xfrm>
            <a:off x="390544" y="1703181"/>
            <a:ext cx="8296256" cy="461665"/>
          </a:xfrm>
          <a:prstGeom prst="rect">
            <a:avLst/>
          </a:prstGeom>
          <a:noFill/>
        </p:spPr>
        <p:txBody>
          <a:bodyPr wrap="square" rtlCol="0">
            <a:spAutoFit/>
          </a:bodyPr>
          <a:lstStyle/>
          <a:p>
            <a:pPr algn="just"/>
            <a:r>
              <a:rPr lang="en-US" sz="2400" dirty="0"/>
              <a:t>The total squared magnitude of the spin is</a:t>
            </a:r>
          </a:p>
        </p:txBody>
      </p:sp>
      <p:grpSp>
        <p:nvGrpSpPr>
          <p:cNvPr id="27" name="Group 26">
            <a:extLst>
              <a:ext uri="{FF2B5EF4-FFF2-40B4-BE49-F238E27FC236}">
                <a16:creationId xmlns:a16="http://schemas.microsoft.com/office/drawing/2014/main" id="{B046D7A9-5B58-194A-AE50-532F7B20AA2A}"/>
              </a:ext>
            </a:extLst>
          </p:cNvPr>
          <p:cNvGrpSpPr/>
          <p:nvPr/>
        </p:nvGrpSpPr>
        <p:grpSpPr>
          <a:xfrm>
            <a:off x="462521" y="5464783"/>
            <a:ext cx="5672105" cy="505964"/>
            <a:chOff x="462521" y="5516685"/>
            <a:chExt cx="5672105" cy="505964"/>
          </a:xfrm>
        </p:grpSpPr>
        <p:pic>
          <p:nvPicPr>
            <p:cNvPr id="13" name="Picture 12">
              <a:extLst>
                <a:ext uri="{FF2B5EF4-FFF2-40B4-BE49-F238E27FC236}">
                  <a16:creationId xmlns:a16="http://schemas.microsoft.com/office/drawing/2014/main" id="{D33A5A30-663C-BDE9-02E8-5FCF89B2BF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521" y="5519452"/>
              <a:ext cx="3132235" cy="438912"/>
            </a:xfrm>
            <a:prstGeom prst="rect">
              <a:avLst/>
            </a:prstGeom>
          </p:spPr>
        </p:pic>
        <p:pic>
          <p:nvPicPr>
            <p:cNvPr id="14" name="Picture 13">
              <a:extLst>
                <a:ext uri="{FF2B5EF4-FFF2-40B4-BE49-F238E27FC236}">
                  <a16:creationId xmlns:a16="http://schemas.microsoft.com/office/drawing/2014/main" id="{143A2A10-A6EA-7297-FF9E-4C4A8014BD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40561" y="5516685"/>
              <a:ext cx="2394065" cy="438912"/>
            </a:xfrm>
            <a:prstGeom prst="rect">
              <a:avLst/>
            </a:prstGeom>
          </p:spPr>
        </p:pic>
        <p:sp>
          <p:nvSpPr>
            <p:cNvPr id="16" name="TextBox 15">
              <a:extLst>
                <a:ext uri="{FF2B5EF4-FFF2-40B4-BE49-F238E27FC236}">
                  <a16:creationId xmlns:a16="http://schemas.microsoft.com/office/drawing/2014/main" id="{4455007B-8EA4-5EA0-6CD8-FEDCB4E3268D}"/>
                </a:ext>
              </a:extLst>
            </p:cNvPr>
            <p:cNvSpPr txBox="1"/>
            <p:nvPr/>
          </p:nvSpPr>
          <p:spPr>
            <a:xfrm>
              <a:off x="3470935" y="5560984"/>
              <a:ext cx="269626" cy="461665"/>
            </a:xfrm>
            <a:prstGeom prst="rect">
              <a:avLst/>
            </a:prstGeom>
            <a:noFill/>
          </p:spPr>
          <p:txBody>
            <a:bodyPr wrap="none" rtlCol="0">
              <a:spAutoFit/>
            </a:bodyPr>
            <a:lstStyle/>
            <a:p>
              <a:r>
                <a:rPr lang="en-US" sz="2400" dirty="0"/>
                <a:t>,</a:t>
              </a:r>
            </a:p>
          </p:txBody>
        </p:sp>
      </p:grpSp>
      <p:pic>
        <p:nvPicPr>
          <p:cNvPr id="17" name="Picture 16">
            <a:extLst>
              <a:ext uri="{FF2B5EF4-FFF2-40B4-BE49-F238E27FC236}">
                <a16:creationId xmlns:a16="http://schemas.microsoft.com/office/drawing/2014/main" id="{089D3B7B-0C22-B06F-C0EA-23832CD9E2CD}"/>
              </a:ext>
            </a:extLst>
          </p:cNvPr>
          <p:cNvPicPr>
            <a:picLocks noChangeAspect="1"/>
          </p:cNvPicPr>
          <p:nvPr/>
        </p:nvPicPr>
        <p:blipFill>
          <a:blip r:embed="rId6"/>
          <a:stretch>
            <a:fillRect/>
          </a:stretch>
        </p:blipFill>
        <p:spPr>
          <a:xfrm>
            <a:off x="457200" y="6400800"/>
            <a:ext cx="7772400" cy="400735"/>
          </a:xfrm>
          <a:prstGeom prst="rect">
            <a:avLst/>
          </a:prstGeom>
        </p:spPr>
      </p:pic>
      <p:pic>
        <p:nvPicPr>
          <p:cNvPr id="18" name="Picture 17">
            <a:extLst>
              <a:ext uri="{FF2B5EF4-FFF2-40B4-BE49-F238E27FC236}">
                <a16:creationId xmlns:a16="http://schemas.microsoft.com/office/drawing/2014/main" id="{EAAEB9AC-B68D-F735-C053-E145634356D3}"/>
              </a:ext>
            </a:extLst>
          </p:cNvPr>
          <p:cNvPicPr>
            <a:picLocks noChangeAspect="1"/>
          </p:cNvPicPr>
          <p:nvPr/>
        </p:nvPicPr>
        <p:blipFill>
          <a:blip r:embed="rId7"/>
          <a:stretch>
            <a:fillRect/>
          </a:stretch>
        </p:blipFill>
        <p:spPr>
          <a:xfrm>
            <a:off x="457200" y="2142790"/>
            <a:ext cx="4713514" cy="202296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A0A4C-7A27-3B42-3B02-42CB9CCECE3A}"/>
                  </a:ext>
                </a:extLst>
              </p:cNvPr>
              <p:cNvSpPr txBox="1"/>
              <p:nvPr/>
            </p:nvSpPr>
            <p:spPr>
              <a:xfrm>
                <a:off x="390544" y="4143701"/>
                <a:ext cx="8296256" cy="474169"/>
              </a:xfrm>
              <a:prstGeom prst="rect">
                <a:avLst/>
              </a:prstGeom>
              <a:noFill/>
            </p:spPr>
            <p:txBody>
              <a:bodyPr wrap="square" rtlCol="0">
                <a:spAutoFit/>
              </a:bodyPr>
              <a:lstStyle/>
              <a:p>
                <a:pPr algn="just"/>
                <a:r>
                  <a:rPr lang="en-US" sz="2400" dirty="0"/>
                  <a:t>Since the Hamiltonian commutes with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𝑧</m:t>
                        </m:r>
                      </m:sub>
                    </m:sSub>
                  </m:oMath>
                </a14:m>
                <a:r>
                  <a:rPr lang="en-US" sz="2400" dirty="0"/>
                  <a:t> and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9" name="TextBox 18">
                <a:extLst>
                  <a:ext uri="{FF2B5EF4-FFF2-40B4-BE49-F238E27FC236}">
                    <a16:creationId xmlns:a16="http://schemas.microsoft.com/office/drawing/2014/main" id="{BFFA0A4C-7A27-3B42-3B02-42CB9CCECE3A}"/>
                  </a:ext>
                </a:extLst>
              </p:cNvPr>
              <p:cNvSpPr txBox="1">
                <a:spLocks noRot="1" noChangeAspect="1" noMove="1" noResize="1" noEditPoints="1" noAdjustHandles="1" noChangeArrowheads="1" noChangeShapeType="1" noTextEdit="1"/>
              </p:cNvSpPr>
              <p:nvPr/>
            </p:nvSpPr>
            <p:spPr>
              <a:xfrm>
                <a:off x="390544" y="4143701"/>
                <a:ext cx="8296256" cy="474169"/>
              </a:xfrm>
              <a:prstGeom prst="rect">
                <a:avLst/>
              </a:prstGeom>
              <a:blipFill>
                <a:blip r:embed="rId8"/>
                <a:stretch>
                  <a:fillRect l="-1070" t="-7895" b="-2631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221417C6-B134-DAF5-7200-B0EF2148D091}"/>
              </a:ext>
            </a:extLst>
          </p:cNvPr>
          <p:cNvPicPr>
            <a:picLocks noChangeAspect="1"/>
          </p:cNvPicPr>
          <p:nvPr/>
        </p:nvPicPr>
        <p:blipFill>
          <a:blip r:embed="rId9"/>
          <a:stretch>
            <a:fillRect/>
          </a:stretch>
        </p:blipFill>
        <p:spPr>
          <a:xfrm>
            <a:off x="457200" y="4595814"/>
            <a:ext cx="3560064" cy="4389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A9B095-DF5E-C016-C7B6-0A02821F8618}"/>
                  </a:ext>
                </a:extLst>
              </p:cNvPr>
              <p:cNvSpPr txBox="1"/>
              <p:nvPr/>
            </p:nvSpPr>
            <p:spPr>
              <a:xfrm>
                <a:off x="390544" y="5012670"/>
                <a:ext cx="8296256" cy="474169"/>
              </a:xfrm>
              <a:prstGeom prst="rect">
                <a:avLst/>
              </a:prstGeom>
              <a:noFill/>
            </p:spPr>
            <p:txBody>
              <a:bodyPr wrap="square" rtlCol="0">
                <a:spAutoFit/>
              </a:bodyPr>
              <a:lstStyle/>
              <a:p>
                <a:pPr algn="just"/>
                <a:r>
                  <a:rPr lang="en-US" sz="2400" dirty="0"/>
                  <a:t>The </a:t>
                </a:r>
                <a:r>
                  <a:rPr lang="en-US" sz="2400" i="1" dirty="0"/>
                  <a:t>exact </a:t>
                </a:r>
                <a:r>
                  <a:rPr lang="en-US" sz="2400" dirty="0"/>
                  <a:t>wave function is an eigenfunction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and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p>
                        <m:r>
                          <a:rPr lang="en-US" sz="2400" i="1">
                            <a:latin typeface="Cambria Math" panose="02040503050406030204" pitchFamily="18" charset="0"/>
                          </a:rPr>
                          <m:t>2</m:t>
                        </m:r>
                      </m:sup>
                    </m:sSup>
                  </m:oMath>
                </a14:m>
                <a:endParaRPr lang="en-US" sz="2400" dirty="0"/>
              </a:p>
            </p:txBody>
          </p:sp>
        </mc:Choice>
        <mc:Fallback xmlns="">
          <p:sp>
            <p:nvSpPr>
              <p:cNvPr id="23" name="TextBox 22">
                <a:extLst>
                  <a:ext uri="{FF2B5EF4-FFF2-40B4-BE49-F238E27FC236}">
                    <a16:creationId xmlns:a16="http://schemas.microsoft.com/office/drawing/2014/main" id="{A3A9B095-DF5E-C016-C7B6-0A02821F8618}"/>
                  </a:ext>
                </a:extLst>
              </p:cNvPr>
              <p:cNvSpPr txBox="1">
                <a:spLocks noRot="1" noChangeAspect="1" noMove="1" noResize="1" noEditPoints="1" noAdjustHandles="1" noChangeArrowheads="1" noChangeShapeType="1" noTextEdit="1"/>
              </p:cNvSpPr>
              <p:nvPr/>
            </p:nvSpPr>
            <p:spPr>
              <a:xfrm>
                <a:off x="390544" y="5012670"/>
                <a:ext cx="8296256" cy="474169"/>
              </a:xfrm>
              <a:prstGeom prst="rect">
                <a:avLst/>
              </a:prstGeom>
              <a:blipFill>
                <a:blip r:embed="rId10"/>
                <a:stretch>
                  <a:fillRect l="-1070" t="-7692"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7EF7A8-9322-8796-4E83-0F806796CED6}"/>
                  </a:ext>
                </a:extLst>
              </p:cNvPr>
              <p:cNvSpPr txBox="1"/>
              <p:nvPr/>
            </p:nvSpPr>
            <p:spPr>
              <a:xfrm>
                <a:off x="390543" y="5926919"/>
                <a:ext cx="8374315" cy="474169"/>
              </a:xfrm>
              <a:prstGeom prst="rect">
                <a:avLst/>
              </a:prstGeom>
              <a:noFill/>
            </p:spPr>
            <p:txBody>
              <a:bodyPr wrap="square" rtlCol="0">
                <a:spAutoFit/>
              </a:bodyPr>
              <a:lstStyle/>
              <a:p>
                <a:pPr algn="just"/>
                <a:r>
                  <a:rPr lang="en-US" sz="2400" dirty="0"/>
                  <a:t>Hence, the eigenvalue of the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of the </a:t>
                </a:r>
                <a:r>
                  <a:rPr lang="en-US" sz="2400" i="1" dirty="0"/>
                  <a:t>exact </a:t>
                </a:r>
                <a:r>
                  <a:rPr lang="en-US" sz="2400" dirty="0"/>
                  <a:t>wave function is </a:t>
                </a:r>
              </a:p>
            </p:txBody>
          </p:sp>
        </mc:Choice>
        <mc:Fallback xmlns="">
          <p:sp>
            <p:nvSpPr>
              <p:cNvPr id="25" name="TextBox 24">
                <a:extLst>
                  <a:ext uri="{FF2B5EF4-FFF2-40B4-BE49-F238E27FC236}">
                    <a16:creationId xmlns:a16="http://schemas.microsoft.com/office/drawing/2014/main" id="{6C7EF7A8-9322-8796-4E83-0F806796CED6}"/>
                  </a:ext>
                </a:extLst>
              </p:cNvPr>
              <p:cNvSpPr txBox="1">
                <a:spLocks noRot="1" noChangeAspect="1" noMove="1" noResize="1" noEditPoints="1" noAdjustHandles="1" noChangeArrowheads="1" noChangeShapeType="1" noTextEdit="1"/>
              </p:cNvSpPr>
              <p:nvPr/>
            </p:nvSpPr>
            <p:spPr>
              <a:xfrm>
                <a:off x="390543" y="5926919"/>
                <a:ext cx="8374315" cy="474169"/>
              </a:xfrm>
              <a:prstGeom prst="rect">
                <a:avLst/>
              </a:prstGeom>
              <a:blipFill>
                <a:blip r:embed="rId11"/>
                <a:stretch>
                  <a:fillRect l="-1059" t="-7692" r="-756" b="-25641"/>
                </a:stretch>
              </a:blipFill>
            </p:spPr>
            <p:txBody>
              <a:bodyPr/>
              <a:lstStyle/>
              <a:p>
                <a:r>
                  <a:rPr lang="en-US">
                    <a:noFill/>
                  </a:rPr>
                  <a:t> </a:t>
                </a:r>
              </a:p>
            </p:txBody>
          </p:sp>
        </mc:Fallback>
      </mc:AlternateContent>
    </p:spTree>
    <p:extLst>
      <p:ext uri="{BB962C8B-B14F-4D97-AF65-F5344CB8AC3E}">
        <p14:creationId xmlns:p14="http://schemas.microsoft.com/office/powerpoint/2010/main" val="200677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There are three types of determinants: </a:t>
            </a:r>
          </a:p>
        </p:txBody>
      </p:sp>
      <p:sp>
        <p:nvSpPr>
          <p:cNvPr id="3" name="TextBox 2">
            <a:extLst>
              <a:ext uri="{FF2B5EF4-FFF2-40B4-BE49-F238E27FC236}">
                <a16:creationId xmlns:a16="http://schemas.microsoft.com/office/drawing/2014/main" id="{34918086-B9D8-1D7A-E66F-F07EEB9EC18C}"/>
              </a:ext>
            </a:extLst>
          </p:cNvPr>
          <p:cNvSpPr txBox="1"/>
          <p:nvPr/>
        </p:nvSpPr>
        <p:spPr>
          <a:xfrm>
            <a:off x="390545" y="1235332"/>
            <a:ext cx="8296256" cy="1200329"/>
          </a:xfrm>
          <a:prstGeom prst="rect">
            <a:avLst/>
          </a:prstGeom>
          <a:noFill/>
        </p:spPr>
        <p:txBody>
          <a:bodyPr wrap="square" rtlCol="0">
            <a:spAutoFit/>
          </a:bodyPr>
          <a:lstStyle/>
          <a:p>
            <a:pPr marL="457200" indent="-457200" algn="just">
              <a:buFont typeface="+mj-lt"/>
              <a:buAutoNum type="arabicPeriod"/>
            </a:pPr>
            <a:r>
              <a:rPr lang="en-US" sz="2400" dirty="0"/>
              <a:t>Close-shell (Restricted) determinants</a:t>
            </a:r>
          </a:p>
          <a:p>
            <a:pPr marL="457200" indent="-457200" algn="just">
              <a:buFont typeface="+mj-lt"/>
              <a:buAutoNum type="arabicPeriod"/>
            </a:pPr>
            <a:r>
              <a:rPr lang="en-US" sz="2400" dirty="0"/>
              <a:t>Open-shell restricted determinants</a:t>
            </a:r>
          </a:p>
          <a:p>
            <a:pPr marL="457200" indent="-457200" algn="just">
              <a:buFont typeface="+mj-lt"/>
              <a:buAutoNum type="arabicPeriod"/>
            </a:pPr>
            <a:r>
              <a:rPr lang="en-US" sz="2400" dirty="0"/>
              <a:t>Open-shell unrestricted determinants</a:t>
            </a:r>
          </a:p>
        </p:txBody>
      </p:sp>
      <p:sp>
        <p:nvSpPr>
          <p:cNvPr id="4" name="TextBox 3">
            <a:extLst>
              <a:ext uri="{FF2B5EF4-FFF2-40B4-BE49-F238E27FC236}">
                <a16:creationId xmlns:a16="http://schemas.microsoft.com/office/drawing/2014/main" id="{F135BCF8-3023-3769-7CC2-D66AFC2262A7}"/>
              </a:ext>
            </a:extLst>
          </p:cNvPr>
          <p:cNvSpPr txBox="1"/>
          <p:nvPr/>
        </p:nvSpPr>
        <p:spPr>
          <a:xfrm>
            <a:off x="390545" y="2434687"/>
            <a:ext cx="8296256" cy="830997"/>
          </a:xfrm>
          <a:prstGeom prst="rect">
            <a:avLst/>
          </a:prstGeom>
          <a:noFill/>
        </p:spPr>
        <p:txBody>
          <a:bodyPr wrap="square" rtlCol="0">
            <a:spAutoFit/>
          </a:bodyPr>
          <a:lstStyle/>
          <a:p>
            <a:pPr algn="just"/>
            <a:r>
              <a:rPr lang="en-US" sz="2400" dirty="0"/>
              <a:t>Let’s consider the case of two-electron in four spin orbitals, such as Hartree </a:t>
            </a:r>
            <a:r>
              <a:rPr lang="en-US" sz="2400" dirty="0" err="1"/>
              <a:t>Fock</a:t>
            </a:r>
            <a:r>
              <a:rPr lang="en-US" sz="2400" dirty="0"/>
              <a:t> wave function with minimal basis H</a:t>
            </a:r>
            <a:r>
              <a:rPr lang="en-US" sz="2400" baseline="-25000" dirty="0"/>
              <a:t>2</a:t>
            </a:r>
            <a:endParaRPr lang="en-US" sz="2400" dirty="0"/>
          </a:p>
        </p:txBody>
      </p:sp>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E26CC6-0189-72A4-8B1A-14E44D8C3EC8}"/>
                  </a:ext>
                </a:extLst>
              </p:cNvPr>
              <p:cNvSpPr txBox="1"/>
              <p:nvPr/>
            </p:nvSpPr>
            <p:spPr>
              <a:xfrm>
                <a:off x="390545" y="3274543"/>
                <a:ext cx="8296256" cy="534955"/>
              </a:xfrm>
              <a:prstGeom prst="rect">
                <a:avLst/>
              </a:prstGeom>
              <a:noFill/>
            </p:spPr>
            <p:txBody>
              <a:bodyPr wrap="square" rtlCol="0">
                <a:spAutoFit/>
              </a:bodyPr>
              <a:lstStyle/>
              <a:p>
                <a:pPr algn="just"/>
                <a:r>
                  <a:rPr lang="en-US" sz="2400" dirty="0"/>
                  <a:t>There are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=6</m:t>
                    </m:r>
                  </m:oMath>
                </a14:m>
                <a:r>
                  <a:rPr lang="en-US" sz="2400" dirty="0"/>
                  <a:t> configurations</a:t>
                </a:r>
              </a:p>
            </p:txBody>
          </p:sp>
        </mc:Choice>
        <mc:Fallback xmlns="">
          <p:sp>
            <p:nvSpPr>
              <p:cNvPr id="39" name="TextBox 38">
                <a:extLst>
                  <a:ext uri="{FF2B5EF4-FFF2-40B4-BE49-F238E27FC236}">
                    <a16:creationId xmlns:a16="http://schemas.microsoft.com/office/drawing/2014/main" id="{02E26CC6-0189-72A4-8B1A-14E44D8C3EC8}"/>
                  </a:ext>
                </a:extLst>
              </p:cNvPr>
              <p:cNvSpPr txBox="1">
                <a:spLocks noRot="1" noChangeAspect="1" noMove="1" noResize="1" noEditPoints="1" noAdjustHandles="1" noChangeArrowheads="1" noChangeShapeType="1" noTextEdit="1"/>
              </p:cNvSpPr>
              <p:nvPr/>
            </p:nvSpPr>
            <p:spPr>
              <a:xfrm>
                <a:off x="390545" y="3274543"/>
                <a:ext cx="8296256" cy="534955"/>
              </a:xfrm>
              <a:prstGeom prst="rect">
                <a:avLst/>
              </a:prstGeom>
              <a:blipFill>
                <a:blip r:embed="rId3"/>
                <a:stretch>
                  <a:fillRect l="-1070" t="-4651" b="-16279"/>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D8A28C13-4260-923B-968C-390C594F59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6156405"/>
            <a:ext cx="7980226" cy="438912"/>
          </a:xfrm>
          <a:prstGeom prst="rect">
            <a:avLst/>
          </a:prstGeom>
        </p:spPr>
      </p:pic>
      <p:sp>
        <p:nvSpPr>
          <p:cNvPr id="43" name="TextBox 42">
            <a:extLst>
              <a:ext uri="{FF2B5EF4-FFF2-40B4-BE49-F238E27FC236}">
                <a16:creationId xmlns:a16="http://schemas.microsoft.com/office/drawing/2014/main" id="{B721C40E-DD6E-4B45-AAEE-AD677E8D6383}"/>
              </a:ext>
            </a:extLst>
          </p:cNvPr>
          <p:cNvSpPr txBox="1"/>
          <p:nvPr/>
        </p:nvSpPr>
        <p:spPr>
          <a:xfrm>
            <a:off x="390545" y="5320334"/>
            <a:ext cx="8296256" cy="830997"/>
          </a:xfrm>
          <a:prstGeom prst="rect">
            <a:avLst/>
          </a:prstGeom>
          <a:noFill/>
        </p:spPr>
        <p:txBody>
          <a:bodyPr wrap="square" rtlCol="0">
            <a:spAutoFit/>
          </a:bodyPr>
          <a:lstStyle/>
          <a:p>
            <a:pPr algn="just"/>
            <a:r>
              <a:rPr lang="en-US" sz="2400" dirty="0"/>
              <a:t>The case (a) is the Hartree </a:t>
            </a:r>
            <a:r>
              <a:rPr lang="en-US" sz="2400" dirty="0" err="1"/>
              <a:t>Fock</a:t>
            </a:r>
            <a:r>
              <a:rPr lang="en-US" sz="2400" dirty="0"/>
              <a:t> ground state wave function in the minimal basis H</a:t>
            </a:r>
            <a:r>
              <a:rPr lang="en-US" sz="2400" baseline="-25000" dirty="0"/>
              <a:t>2</a:t>
            </a:r>
            <a:r>
              <a:rPr lang="en-US" sz="2400" dirty="0"/>
              <a:t>, which is a </a:t>
            </a:r>
            <a:r>
              <a:rPr lang="en-US" sz="2400" i="1" dirty="0"/>
              <a:t>close-shell determinant</a:t>
            </a:r>
            <a:r>
              <a:rPr lang="en-US" sz="2400" dirty="0"/>
              <a:t>.</a:t>
            </a:r>
          </a:p>
        </p:txBody>
      </p:sp>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spTree>
    <p:extLst>
      <p:ext uri="{BB962C8B-B14F-4D97-AF65-F5344CB8AC3E}">
        <p14:creationId xmlns:p14="http://schemas.microsoft.com/office/powerpoint/2010/main" val="3726926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sp>
        <p:nvSpPr>
          <p:cNvPr id="43" name="TextBox 42">
            <a:extLst>
              <a:ext uri="{FF2B5EF4-FFF2-40B4-BE49-F238E27FC236}">
                <a16:creationId xmlns:a16="http://schemas.microsoft.com/office/drawing/2014/main" id="{B721C40E-DD6E-4B45-AAEE-AD677E8D6383}"/>
              </a:ext>
            </a:extLst>
          </p:cNvPr>
          <p:cNvSpPr txBox="1"/>
          <p:nvPr/>
        </p:nvSpPr>
        <p:spPr>
          <a:xfrm>
            <a:off x="390545" y="2292084"/>
            <a:ext cx="8296256" cy="461665"/>
          </a:xfrm>
          <a:prstGeom prst="rect">
            <a:avLst/>
          </a:prstGeom>
          <a:noFill/>
        </p:spPr>
        <p:txBody>
          <a:bodyPr wrap="square" rtlCol="0">
            <a:spAutoFit/>
          </a:bodyPr>
          <a:lstStyle/>
          <a:p>
            <a:pPr algn="just"/>
            <a:r>
              <a:rPr lang="en-US" sz="2400" dirty="0"/>
              <a:t>The cases (b)-(e) are four singly excited determinants</a:t>
            </a:r>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7" name="Picture 6">
            <a:extLst>
              <a:ext uri="{FF2B5EF4-FFF2-40B4-BE49-F238E27FC236}">
                <a16:creationId xmlns:a16="http://schemas.microsoft.com/office/drawing/2014/main" id="{FB1E5B82-A36C-E541-79C6-6914E7C61EFF}"/>
              </a:ext>
            </a:extLst>
          </p:cNvPr>
          <p:cNvPicPr>
            <a:picLocks noChangeAspect="1"/>
          </p:cNvPicPr>
          <p:nvPr/>
        </p:nvPicPr>
        <p:blipFill>
          <a:blip r:embed="rId3"/>
          <a:stretch>
            <a:fillRect/>
          </a:stretch>
        </p:blipFill>
        <p:spPr>
          <a:xfrm>
            <a:off x="463297" y="4146425"/>
            <a:ext cx="7980226" cy="4848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40EBE1-5583-E800-B984-D170DC890374}"/>
                  </a:ext>
                </a:extLst>
              </p:cNvPr>
              <p:cNvSpPr txBox="1"/>
              <p:nvPr/>
            </p:nvSpPr>
            <p:spPr>
              <a:xfrm>
                <a:off x="390545" y="2747020"/>
                <a:ext cx="8296256" cy="875176"/>
              </a:xfrm>
              <a:prstGeom prst="rect">
                <a:avLst/>
              </a:prstGeom>
              <a:noFill/>
            </p:spPr>
            <p:txBody>
              <a:bodyPr wrap="square" rtlCol="0">
                <a:spAutoFit/>
              </a:bodyPr>
              <a:lstStyle/>
              <a:p>
                <a:pPr algn="just"/>
                <a:r>
                  <a:rPr lang="en-US" sz="2400" dirty="0"/>
                  <a:t>The open-shell determinants (b) and (c) are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with eigenvalues of 2 and thus are both triplets:</a:t>
                </a:r>
              </a:p>
            </p:txBody>
          </p:sp>
        </mc:Choice>
        <mc:Fallback xmlns="">
          <p:sp>
            <p:nvSpPr>
              <p:cNvPr id="9" name="TextBox 8">
                <a:extLst>
                  <a:ext uri="{FF2B5EF4-FFF2-40B4-BE49-F238E27FC236}">
                    <a16:creationId xmlns:a16="http://schemas.microsoft.com/office/drawing/2014/main" id="{F640EBE1-5583-E800-B984-D170DC890374}"/>
                  </a:ext>
                </a:extLst>
              </p:cNvPr>
              <p:cNvSpPr txBox="1">
                <a:spLocks noRot="1" noChangeAspect="1" noMove="1" noResize="1" noEditPoints="1" noAdjustHandles="1" noChangeArrowheads="1" noChangeShapeType="1" noTextEdit="1"/>
              </p:cNvSpPr>
              <p:nvPr/>
            </p:nvSpPr>
            <p:spPr>
              <a:xfrm>
                <a:off x="390545" y="2747020"/>
                <a:ext cx="8296256" cy="875176"/>
              </a:xfrm>
              <a:prstGeom prst="rect">
                <a:avLst/>
              </a:prstGeom>
              <a:blipFill>
                <a:blip r:embed="rId4"/>
                <a:stretch>
                  <a:fillRect l="-1070" t="-5714" r="-1223" b="-100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D7ACB29-8D69-C64B-41AF-A5C8446A1D34}"/>
              </a:ext>
            </a:extLst>
          </p:cNvPr>
          <p:cNvPicPr>
            <a:picLocks noChangeAspect="1"/>
          </p:cNvPicPr>
          <p:nvPr/>
        </p:nvPicPr>
        <p:blipFill>
          <a:blip r:embed="rId5"/>
          <a:stretch>
            <a:fillRect/>
          </a:stretch>
        </p:blipFill>
        <p:spPr>
          <a:xfrm>
            <a:off x="457199" y="3646424"/>
            <a:ext cx="7772400" cy="440334"/>
          </a:xfrm>
          <a:prstGeom prst="rect">
            <a:avLst/>
          </a:prstGeom>
        </p:spPr>
      </p:pic>
    </p:spTree>
    <p:extLst>
      <p:ext uri="{BB962C8B-B14F-4D97-AF65-F5344CB8AC3E}">
        <p14:creationId xmlns:p14="http://schemas.microsoft.com/office/powerpoint/2010/main" val="656106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296256" cy="1595437"/>
              </a:xfrm>
              <a:prstGeom prst="rect">
                <a:avLst/>
              </a:prstGeom>
              <a:noFill/>
            </p:spPr>
            <p:txBody>
              <a:bodyPr wrap="square" rtlCol="0">
                <a:spAutoFit/>
              </a:bodyPr>
              <a:lstStyle/>
              <a:p>
                <a:pPr algn="just"/>
                <a:r>
                  <a:rPr lang="en-US" sz="2400" dirty="0"/>
                  <a:t>For (d) and (e), let’s consider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m:t>
                        </m:r>
                      </m:sub>
                    </m:sSub>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By chain rule, the first operation will generate</a:t>
                </a:r>
                <a14:m>
                  <m:oMath xmlns:m="http://schemas.openxmlformats.org/officeDocument/2006/math">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e>
                            </m:d>
                          </m:e>
                        </m:d>
                      </m:e>
                    </m:d>
                  </m:oMath>
                </a14:m>
                <a:r>
                  <a:rPr lang="en-US" sz="2400" dirty="0"/>
                  <a:t> and the second operation will generate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i="1">
                                <a:latin typeface="Cambria Math" panose="02040503050406030204" pitchFamily="18" charset="0"/>
                              </a:rPr>
                              <m:t>2</m:t>
                            </m:r>
                          </m:e>
                        </m:d>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Therefore, the eigenfunction is a linear combination of (d) and (e).</a:t>
                </a:r>
              </a:p>
            </p:txBody>
          </p:sp>
        </mc:Choice>
        <mc:Fallback xmlns="">
          <p:sp>
            <p:nvSpPr>
              <p:cNvPr id="14" name="TextBox 13">
                <a:extLst>
                  <a:ext uri="{FF2B5EF4-FFF2-40B4-BE49-F238E27FC236}">
                    <a16:creationId xmlns:a16="http://schemas.microsoft.com/office/drawing/2014/main" id="{0727A816-EDDC-C1E9-C4A0-E1552F9A0260}"/>
                  </a:ext>
                </a:extLst>
              </p:cNvPr>
              <p:cNvSpPr txBox="1">
                <a:spLocks noRot="1" noChangeAspect="1" noMove="1" noResize="1" noEditPoints="1" noAdjustHandles="1" noChangeArrowheads="1" noChangeShapeType="1" noTextEdit="1"/>
              </p:cNvSpPr>
              <p:nvPr/>
            </p:nvSpPr>
            <p:spPr>
              <a:xfrm>
                <a:off x="390544" y="2331321"/>
                <a:ext cx="8296256" cy="1595437"/>
              </a:xfrm>
              <a:prstGeom prst="rect">
                <a:avLst/>
              </a:prstGeom>
              <a:blipFill>
                <a:blip r:embed="rId3"/>
                <a:stretch>
                  <a:fillRect l="-1070" t="-36220" r="-1223" b="-3307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555DD7B-0F30-C67B-EDC3-F200CD17D9E0}"/>
              </a:ext>
            </a:extLst>
          </p:cNvPr>
          <p:cNvPicPr>
            <a:picLocks noChangeAspect="1"/>
          </p:cNvPicPr>
          <p:nvPr/>
        </p:nvPicPr>
        <p:blipFill>
          <a:blip r:embed="rId4"/>
          <a:stretch>
            <a:fillRect/>
          </a:stretch>
        </p:blipFill>
        <p:spPr>
          <a:xfrm>
            <a:off x="465980" y="3946814"/>
            <a:ext cx="8229601" cy="1287804"/>
          </a:xfrm>
          <a:prstGeom prst="rect">
            <a:avLst/>
          </a:prstGeom>
        </p:spPr>
      </p:pic>
      <p:pic>
        <p:nvPicPr>
          <p:cNvPr id="16" name="Picture 15">
            <a:extLst>
              <a:ext uri="{FF2B5EF4-FFF2-40B4-BE49-F238E27FC236}">
                <a16:creationId xmlns:a16="http://schemas.microsoft.com/office/drawing/2014/main" id="{CB5BE662-6E39-DA26-2446-A8C03CF1B6C1}"/>
              </a:ext>
            </a:extLst>
          </p:cNvPr>
          <p:cNvPicPr>
            <a:picLocks noChangeAspect="1"/>
          </p:cNvPicPr>
          <p:nvPr/>
        </p:nvPicPr>
        <p:blipFill>
          <a:blip r:embed="rId5"/>
          <a:stretch>
            <a:fillRect/>
          </a:stretch>
        </p:blipFill>
        <p:spPr>
          <a:xfrm>
            <a:off x="457200" y="5294318"/>
            <a:ext cx="8295227" cy="1287803"/>
          </a:xfrm>
          <a:prstGeom prst="rect">
            <a:avLst/>
          </a:prstGeom>
        </p:spPr>
      </p:pic>
    </p:spTree>
    <p:extLst>
      <p:ext uri="{BB962C8B-B14F-4D97-AF65-F5344CB8AC3E}">
        <p14:creationId xmlns:p14="http://schemas.microsoft.com/office/powerpoint/2010/main" val="2550803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stretch>
            <a:fillRect/>
          </a:stretch>
        </p:blipFill>
        <p:spPr>
          <a:xfrm>
            <a:off x="457198" y="2357214"/>
            <a:ext cx="8229601" cy="1287804"/>
          </a:xfrm>
          <a:prstGeom prst="rect">
            <a:avLst/>
          </a:prstGeom>
        </p:spPr>
      </p:pic>
      <p:sp>
        <p:nvSpPr>
          <p:cNvPr id="3" name="TextBox 2">
            <a:extLst>
              <a:ext uri="{FF2B5EF4-FFF2-40B4-BE49-F238E27FC236}">
                <a16:creationId xmlns:a16="http://schemas.microsoft.com/office/drawing/2014/main" id="{2040F134-3C65-5552-F67D-CEFB07A1ABB1}"/>
              </a:ext>
            </a:extLst>
          </p:cNvPr>
          <p:cNvSpPr txBox="1"/>
          <p:nvPr/>
        </p:nvSpPr>
        <p:spPr>
          <a:xfrm>
            <a:off x="390544" y="3686034"/>
            <a:ext cx="8296256" cy="1200329"/>
          </a:xfrm>
          <a:prstGeom prst="rect">
            <a:avLst/>
          </a:prstGeom>
          <a:noFill/>
        </p:spPr>
        <p:txBody>
          <a:bodyPr wrap="square" rtlCol="0">
            <a:spAutoFit/>
          </a:bodyPr>
          <a:lstStyle/>
          <a:p>
            <a:pPr algn="just"/>
            <a:r>
              <a:rPr lang="en-US" sz="2400" dirty="0"/>
              <a:t>Thus, the difference between an electronic</a:t>
            </a:r>
            <a:r>
              <a:rPr lang="en-US" sz="2400" i="1" dirty="0"/>
              <a:t> configuration </a:t>
            </a:r>
            <a:r>
              <a:rPr lang="en-US" sz="2400" dirty="0"/>
              <a:t>and a </a:t>
            </a:r>
            <a:r>
              <a:rPr lang="en-US" sz="2400" i="1" dirty="0"/>
              <a:t>determinant</a:t>
            </a:r>
            <a:r>
              <a:rPr lang="en-US" sz="2400" dirty="0"/>
              <a:t> is that a configuration can be multi-determinant. </a:t>
            </a:r>
          </a:p>
        </p:txBody>
      </p:sp>
    </p:spTree>
    <p:extLst>
      <p:ext uri="{BB962C8B-B14F-4D97-AF65-F5344CB8AC3E}">
        <p14:creationId xmlns:p14="http://schemas.microsoft.com/office/powerpoint/2010/main" val="104356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Atomic units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1204647"/>
            <a:ext cx="5934054" cy="1881056"/>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3815468" cy="461665"/>
          </a:xfrm>
          <a:prstGeom prst="rect">
            <a:avLst/>
          </a:prstGeom>
          <a:noFill/>
        </p:spPr>
        <p:txBody>
          <a:bodyPr wrap="none" rtlCol="0">
            <a:spAutoFit/>
          </a:bodyPr>
          <a:lstStyle/>
          <a:p>
            <a:r>
              <a:rPr lang="en-US" sz="2400" dirty="0"/>
              <a:t>Schrodinger equation (SE)</a:t>
            </a:r>
          </a:p>
        </p:txBody>
      </p:sp>
      <p:sp>
        <p:nvSpPr>
          <p:cNvPr id="16" name="TextBox 15">
            <a:extLst>
              <a:ext uri="{FF2B5EF4-FFF2-40B4-BE49-F238E27FC236}">
                <a16:creationId xmlns:a16="http://schemas.microsoft.com/office/drawing/2014/main" id="{297CFC8A-E74F-B70E-1F6B-9287FE9D6D48}"/>
              </a:ext>
            </a:extLst>
          </p:cNvPr>
          <p:cNvSpPr txBox="1"/>
          <p:nvPr/>
        </p:nvSpPr>
        <p:spPr>
          <a:xfrm>
            <a:off x="390544" y="3022508"/>
            <a:ext cx="5232523" cy="461665"/>
          </a:xfrm>
          <a:prstGeom prst="rect">
            <a:avLst/>
          </a:prstGeom>
          <a:noFill/>
        </p:spPr>
        <p:txBody>
          <a:bodyPr wrap="none" rtlCol="0">
            <a:spAutoFit/>
          </a:bodyPr>
          <a:lstStyle/>
          <a:p>
            <a:r>
              <a:rPr lang="en-US" sz="2400" dirty="0"/>
              <a:t>In this equation, we use atomic units.</a:t>
            </a:r>
          </a:p>
        </p:txBody>
      </p:sp>
      <p:pic>
        <p:nvPicPr>
          <p:cNvPr id="13" name="Picture 12">
            <a:extLst>
              <a:ext uri="{FF2B5EF4-FFF2-40B4-BE49-F238E27FC236}">
                <a16:creationId xmlns:a16="http://schemas.microsoft.com/office/drawing/2014/main" id="{3ED7E02A-E552-B0DF-8577-BF0B0CAB35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7" y="3507917"/>
            <a:ext cx="3464942" cy="841248"/>
          </a:xfrm>
          <a:prstGeom prst="rect">
            <a:avLst/>
          </a:prstGeom>
        </p:spPr>
      </p:pic>
      <p:pic>
        <p:nvPicPr>
          <p:cNvPr id="4" name="Picture 3">
            <a:extLst>
              <a:ext uri="{FF2B5EF4-FFF2-40B4-BE49-F238E27FC236}">
                <a16:creationId xmlns:a16="http://schemas.microsoft.com/office/drawing/2014/main" id="{72CB5602-4170-7F69-809C-1FF85884D723}"/>
              </a:ext>
            </a:extLst>
          </p:cNvPr>
          <p:cNvPicPr>
            <a:picLocks noChangeAspect="1"/>
          </p:cNvPicPr>
          <p:nvPr/>
        </p:nvPicPr>
        <p:blipFill>
          <a:blip r:embed="rId4"/>
          <a:stretch>
            <a:fillRect/>
          </a:stretch>
        </p:blipFill>
        <p:spPr>
          <a:xfrm>
            <a:off x="488517" y="4824641"/>
            <a:ext cx="2485571" cy="349002"/>
          </a:xfrm>
          <a:prstGeom prst="rect">
            <a:avLst/>
          </a:prstGeom>
        </p:spPr>
      </p:pic>
      <p:pic>
        <p:nvPicPr>
          <p:cNvPr id="10" name="Picture 9">
            <a:extLst>
              <a:ext uri="{FF2B5EF4-FFF2-40B4-BE49-F238E27FC236}">
                <a16:creationId xmlns:a16="http://schemas.microsoft.com/office/drawing/2014/main" id="{04B06F96-93AD-CE4F-9D40-E19CCBA590CE}"/>
              </a:ext>
            </a:extLst>
          </p:cNvPr>
          <p:cNvPicPr>
            <a:picLocks noChangeAspect="1"/>
          </p:cNvPicPr>
          <p:nvPr/>
        </p:nvPicPr>
        <p:blipFill>
          <a:blip r:embed="rId5"/>
          <a:stretch>
            <a:fillRect/>
          </a:stretch>
        </p:blipFill>
        <p:spPr>
          <a:xfrm>
            <a:off x="488517" y="5247605"/>
            <a:ext cx="4223408" cy="841248"/>
          </a:xfrm>
          <a:prstGeom prst="rect">
            <a:avLst/>
          </a:prstGeom>
        </p:spPr>
      </p:pic>
      <p:sp>
        <p:nvSpPr>
          <p:cNvPr id="15" name="TextBox 14">
            <a:extLst>
              <a:ext uri="{FF2B5EF4-FFF2-40B4-BE49-F238E27FC236}">
                <a16:creationId xmlns:a16="http://schemas.microsoft.com/office/drawing/2014/main" id="{0923EE3C-9D4F-2F39-D637-57EE0E94F8AC}"/>
              </a:ext>
            </a:extLst>
          </p:cNvPr>
          <p:cNvSpPr txBox="1"/>
          <p:nvPr/>
        </p:nvSpPr>
        <p:spPr>
          <a:xfrm>
            <a:off x="390543" y="4362976"/>
            <a:ext cx="2545890" cy="461665"/>
          </a:xfrm>
          <a:prstGeom prst="rect">
            <a:avLst/>
          </a:prstGeom>
          <a:noFill/>
        </p:spPr>
        <p:txBody>
          <a:bodyPr wrap="none" rtlCol="0">
            <a:spAutoFit/>
          </a:bodyPr>
          <a:lstStyle/>
          <a:p>
            <a:r>
              <a:rPr lang="en-US" sz="2400" dirty="0"/>
              <a:t>is transformed by</a:t>
            </a:r>
          </a:p>
        </p:txBody>
      </p:sp>
    </p:spTree>
    <p:extLst>
      <p:ext uri="{BB962C8B-B14F-4D97-AF65-F5344CB8AC3E}">
        <p14:creationId xmlns:p14="http://schemas.microsoft.com/office/powerpoint/2010/main" val="1017686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378552" cy="1200329"/>
          </a:xfrm>
          <a:prstGeom prst="rect">
            <a:avLst/>
          </a:prstGeom>
          <a:noFill/>
        </p:spPr>
        <p:txBody>
          <a:bodyPr wrap="square" rtlCol="0">
            <a:spAutoFit/>
          </a:bodyPr>
          <a:lstStyle/>
          <a:p>
            <a:pPr algn="just"/>
            <a:r>
              <a:rPr lang="en-US" sz="2400" dirty="0"/>
              <a:t>The determinant (f) is just another close-shell determinant that represents the doubly excited wavefunction of the Hartree </a:t>
            </a:r>
            <a:r>
              <a:rPr lang="en-US" sz="2400" dirty="0" err="1"/>
              <a:t>Fock</a:t>
            </a:r>
            <a:r>
              <a:rPr lang="en-US" sz="2400" dirty="0"/>
              <a:t> ground state wavefunction of minimal basis H</a:t>
            </a:r>
            <a:r>
              <a:rPr lang="en-US" sz="2400" baseline="-25000" dirty="0"/>
              <a:t>2</a:t>
            </a:r>
            <a:r>
              <a:rPr lang="en-US" sz="2400" dirty="0"/>
              <a:t>.</a:t>
            </a:r>
          </a:p>
        </p:txBody>
      </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3646424"/>
            <a:ext cx="1929171" cy="438912"/>
          </a:xfrm>
          <a:prstGeom prst="rect">
            <a:avLst/>
          </a:prstGeom>
        </p:spPr>
      </p:pic>
    </p:spTree>
    <p:extLst>
      <p:ext uri="{BB962C8B-B14F-4D97-AF65-F5344CB8AC3E}">
        <p14:creationId xmlns:p14="http://schemas.microsoft.com/office/powerpoint/2010/main" val="1416546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ground state wavefunction of Li</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257402"/>
            <a:ext cx="3263711"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1680241"/>
                <a:ext cx="8296256" cy="1938992"/>
              </a:xfrm>
              <a:prstGeom prst="rect">
                <a:avLst/>
              </a:prstGeom>
              <a:noFill/>
            </p:spPr>
            <p:txBody>
              <a:bodyPr wrap="square" rtlCol="0">
                <a:spAutoFit/>
              </a:bodyPr>
              <a:lstStyle/>
              <a:p>
                <a:pPr algn="just"/>
                <a:r>
                  <a:rPr lang="en-US" sz="2400" dirty="0"/>
                  <a:t>It can be seen that the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r>
                          <a:rPr lang="en-US" sz="2400" b="0" i="1" smtClean="0">
                            <a:latin typeface="Cambria Math" panose="02040503050406030204" pitchFamily="18" charset="0"/>
                          </a:rPr>
                          <m:t>𝑠</m:t>
                        </m:r>
                      </m:sub>
                      <m:sup>
                        <m:r>
                          <a:rPr lang="en-US" sz="2400" b="0" i="1" smtClean="0">
                            <a:latin typeface="Cambria Math" panose="02040503050406030204" pitchFamily="18" charset="0"/>
                          </a:rPr>
                          <m:t>𝛼</m:t>
                        </m:r>
                      </m:sup>
                    </m:sSubSup>
                  </m:oMath>
                </a14:m>
                <a:r>
                  <a:rPr lang="en-US" sz="2400" dirty="0"/>
                  <a:t> electron is “polarized” by the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𝜓</m:t>
                        </m:r>
                      </m:e>
                      <m:sub>
                        <m:r>
                          <a:rPr lang="en-US" sz="2400" b="0" i="1" smtClean="0">
                            <a:latin typeface="Cambria Math" panose="02040503050406030204" pitchFamily="18" charset="0"/>
                          </a:rPr>
                          <m:t>1</m:t>
                        </m:r>
                        <m:r>
                          <a:rPr lang="en-US" sz="2400" i="1">
                            <a:latin typeface="Cambria Math" panose="02040503050406030204" pitchFamily="18" charset="0"/>
                          </a:rPr>
                          <m:t>𝑠</m:t>
                        </m:r>
                      </m:sub>
                      <m:sup>
                        <m:r>
                          <a:rPr lang="en-US" sz="2400" i="1">
                            <a:latin typeface="Cambria Math" panose="02040503050406030204" pitchFamily="18" charset="0"/>
                          </a:rPr>
                          <m:t>𝛼</m:t>
                        </m:r>
                      </m:sup>
                    </m:sSubSup>
                  </m:oMath>
                </a14:m>
                <a:r>
                  <a:rPr lang="en-US" sz="2400" dirty="0"/>
                  <a:t> due to exchange interaction. Therefore, it is better to describe open-shell systems with different spatial orbitals for </a:t>
                </a:r>
                <a14:m>
                  <m:oMath xmlns:m="http://schemas.openxmlformats.org/officeDocument/2006/math">
                    <m:r>
                      <a:rPr lang="en-US" sz="2400" i="1">
                        <a:latin typeface="Cambria Math" panose="02040503050406030204" pitchFamily="18" charset="0"/>
                      </a:rPr>
                      <m:t>𝛼</m:t>
                    </m:r>
                  </m:oMath>
                </a14:m>
                <a:r>
                  <a:rPr lang="en-US" sz="2400" dirty="0"/>
                  <a:t> and </a:t>
                </a:r>
                <a14:m>
                  <m:oMath xmlns:m="http://schemas.openxmlformats.org/officeDocument/2006/math">
                    <m:r>
                      <a:rPr lang="en-US" sz="2400" i="1">
                        <a:latin typeface="Cambria Math" panose="02040503050406030204" pitchFamily="18" charset="0"/>
                      </a:rPr>
                      <m:t>𝛽</m:t>
                    </m:r>
                  </m:oMath>
                </a14:m>
                <a:r>
                  <a:rPr lang="en-US" sz="2400" dirty="0"/>
                  <a:t> spins (an unrestricted determinant). </a:t>
                </a:r>
              </a:p>
              <a:p>
                <a:pPr algn="just"/>
                <a:endParaRPr lang="en-US" sz="2400" dirty="0"/>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1680241"/>
                <a:ext cx="8296256" cy="1938992"/>
              </a:xfrm>
              <a:prstGeom prst="rect">
                <a:avLst/>
              </a:prstGeom>
              <a:blipFill>
                <a:blip r:embed="rId3"/>
                <a:stretch>
                  <a:fillRect l="-1070" t="-2597" r="-122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4C94802-15DB-FA91-28C6-90B3720F7966}"/>
              </a:ext>
            </a:extLst>
          </p:cNvPr>
          <p:cNvPicPr>
            <a:picLocks noChangeAspect="1"/>
          </p:cNvPicPr>
          <p:nvPr/>
        </p:nvPicPr>
        <p:blipFill>
          <a:blip r:embed="rId4"/>
          <a:stretch>
            <a:fillRect/>
          </a:stretch>
        </p:blipFill>
        <p:spPr>
          <a:xfrm>
            <a:off x="448417" y="3220599"/>
            <a:ext cx="8238381" cy="2751736"/>
          </a:xfrm>
          <a:prstGeom prst="rect">
            <a:avLst/>
          </a:prstGeom>
        </p:spPr>
      </p:pic>
      <p:pic>
        <p:nvPicPr>
          <p:cNvPr id="5" name="Picture 4">
            <a:extLst>
              <a:ext uri="{FF2B5EF4-FFF2-40B4-BE49-F238E27FC236}">
                <a16:creationId xmlns:a16="http://schemas.microsoft.com/office/drawing/2014/main" id="{36907FF4-3A77-17A7-2D15-46172DEE8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7" y="6154372"/>
            <a:ext cx="3263711" cy="438912"/>
          </a:xfrm>
          <a:prstGeom prst="rect">
            <a:avLst/>
          </a:prstGeom>
        </p:spPr>
      </p:pic>
      <p:pic>
        <p:nvPicPr>
          <p:cNvPr id="6" name="Picture 5">
            <a:extLst>
              <a:ext uri="{FF2B5EF4-FFF2-40B4-BE49-F238E27FC236}">
                <a16:creationId xmlns:a16="http://schemas.microsoft.com/office/drawing/2014/main" id="{522F9095-4FD8-0DCC-C840-A7ECB6C99CB4}"/>
              </a:ext>
            </a:extLst>
          </p:cNvPr>
          <p:cNvPicPr>
            <a:picLocks noChangeAspect="1"/>
          </p:cNvPicPr>
          <p:nvPr/>
        </p:nvPicPr>
        <p:blipFill>
          <a:blip r:embed="rId5"/>
          <a:stretch>
            <a:fillRect/>
          </a:stretch>
        </p:blipFill>
        <p:spPr>
          <a:xfrm>
            <a:off x="4330700" y="6154372"/>
            <a:ext cx="3210988" cy="4389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8E0AD75-7347-103C-C453-A30F44E207AE}"/>
                  </a:ext>
                </a:extLst>
              </p:cNvPr>
              <p:cNvSpPr txBox="1"/>
              <p:nvPr/>
            </p:nvSpPr>
            <p:spPr>
              <a:xfrm>
                <a:off x="3845885" y="6186692"/>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D8E0AD75-7347-103C-C453-A30F44E207AE}"/>
                  </a:ext>
                </a:extLst>
              </p:cNvPr>
              <p:cNvSpPr txBox="1">
                <a:spLocks noRot="1" noChangeAspect="1" noMove="1" noResize="1" noEditPoints="1" noAdjustHandles="1" noChangeArrowheads="1" noChangeShapeType="1" noTextEdit="1"/>
              </p:cNvSpPr>
              <p:nvPr/>
            </p:nvSpPr>
            <p:spPr>
              <a:xfrm>
                <a:off x="3845885" y="6186692"/>
                <a:ext cx="351058" cy="369332"/>
              </a:xfrm>
              <a:prstGeom prst="rect">
                <a:avLst/>
              </a:prstGeom>
              <a:blipFill>
                <a:blip r:embed="rId6"/>
                <a:stretch>
                  <a:fillRect l="-10345" r="-10345" b="-3448"/>
                </a:stretch>
              </a:blipFill>
            </p:spPr>
            <p:txBody>
              <a:bodyPr/>
              <a:lstStyle/>
              <a:p>
                <a:r>
                  <a:rPr lang="en-US">
                    <a:noFill/>
                  </a:rPr>
                  <a:t> </a:t>
                </a:r>
              </a:p>
            </p:txBody>
          </p:sp>
        </mc:Fallback>
      </mc:AlternateContent>
    </p:spTree>
    <p:extLst>
      <p:ext uri="{BB962C8B-B14F-4D97-AF65-F5344CB8AC3E}">
        <p14:creationId xmlns:p14="http://schemas.microsoft.com/office/powerpoint/2010/main" val="1202904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830997"/>
          </a:xfrm>
          <a:prstGeom prst="rect">
            <a:avLst/>
          </a:prstGeom>
          <a:noFill/>
        </p:spPr>
        <p:txBody>
          <a:bodyPr wrap="square" rtlCol="0">
            <a:spAutoFit/>
          </a:bodyPr>
          <a:lstStyle/>
          <a:p>
            <a:pPr algn="just"/>
            <a:r>
              <a:rPr lang="en-US" sz="2400" dirty="0"/>
              <a:t>Unrestricted determinants are formed from spatial orbitals that are not necessarily orthogonal  </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610661"/>
            <a:ext cx="2029968"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2049573"/>
                <a:ext cx="8296256" cy="1244443"/>
              </a:xfrm>
              <a:prstGeom prst="rect">
                <a:avLst/>
              </a:prstGeom>
              <a:noFill/>
            </p:spPr>
            <p:txBody>
              <a:bodyPr wrap="square" rtlCol="0">
                <a:spAutoFit/>
              </a:bodyPr>
              <a:lstStyle/>
              <a:p>
                <a:pPr algn="just"/>
                <a:r>
                  <a:rPr lang="en-US" sz="2400" dirty="0"/>
                  <a:t>As a result, unrestricted wave functions are not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the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e>
                    </m:d>
                  </m:oMath>
                </a14:m>
                <a:r>
                  <a:rPr lang="en-US" sz="2400" dirty="0"/>
                  <a:t> is always larger than the theoretical values.</a:t>
                </a:r>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2049573"/>
                <a:ext cx="8296256" cy="1244443"/>
              </a:xfrm>
              <a:prstGeom prst="rect">
                <a:avLst/>
              </a:prstGeom>
              <a:blipFill>
                <a:blip r:embed="rId3"/>
                <a:stretch>
                  <a:fillRect l="-1070" t="-4040" r="-1223" b="-909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B3AD820-E4EE-740B-5A60-ABD02D3E5F9D}"/>
              </a:ext>
            </a:extLst>
          </p:cNvPr>
          <p:cNvPicPr>
            <a:picLocks noChangeAspect="1"/>
          </p:cNvPicPr>
          <p:nvPr/>
        </p:nvPicPr>
        <p:blipFill>
          <a:blip r:embed="rId4"/>
          <a:stretch>
            <a:fillRect/>
          </a:stretch>
        </p:blipFill>
        <p:spPr>
          <a:xfrm>
            <a:off x="448418" y="3294016"/>
            <a:ext cx="5219792" cy="841248"/>
          </a:xfrm>
          <a:prstGeom prst="rect">
            <a:avLst/>
          </a:prstGeom>
        </p:spPr>
      </p:pic>
      <p:pic>
        <p:nvPicPr>
          <p:cNvPr id="10" name="Picture 9">
            <a:extLst>
              <a:ext uri="{FF2B5EF4-FFF2-40B4-BE49-F238E27FC236}">
                <a16:creationId xmlns:a16="http://schemas.microsoft.com/office/drawing/2014/main" id="{CD2983AB-3293-65B7-4B9A-634E49493BD0}"/>
              </a:ext>
            </a:extLst>
          </p:cNvPr>
          <p:cNvPicPr>
            <a:picLocks noChangeAspect="1"/>
          </p:cNvPicPr>
          <p:nvPr/>
        </p:nvPicPr>
        <p:blipFill>
          <a:blip r:embed="rId5"/>
          <a:stretch>
            <a:fillRect/>
          </a:stretch>
        </p:blipFill>
        <p:spPr>
          <a:xfrm>
            <a:off x="448417" y="4135264"/>
            <a:ext cx="4907353" cy="904762"/>
          </a:xfrm>
          <a:prstGeom prst="rect">
            <a:avLst/>
          </a:prstGeom>
        </p:spPr>
      </p:pic>
      <p:sp>
        <p:nvSpPr>
          <p:cNvPr id="11" name="TextBox 10">
            <a:extLst>
              <a:ext uri="{FF2B5EF4-FFF2-40B4-BE49-F238E27FC236}">
                <a16:creationId xmlns:a16="http://schemas.microsoft.com/office/drawing/2014/main" id="{948BFD1C-1B49-8153-3903-1BAC83FC11D4}"/>
              </a:ext>
            </a:extLst>
          </p:cNvPr>
          <p:cNvSpPr txBox="1"/>
          <p:nvPr/>
        </p:nvSpPr>
        <p:spPr>
          <a:xfrm>
            <a:off x="390543" y="5040026"/>
            <a:ext cx="8296256" cy="1200329"/>
          </a:xfrm>
          <a:prstGeom prst="rect">
            <a:avLst/>
          </a:prstGeom>
          <a:noFill/>
        </p:spPr>
        <p:txBody>
          <a:bodyPr wrap="square" rtlCol="0">
            <a:spAutoFit/>
          </a:bodyPr>
          <a:lstStyle/>
          <a:p>
            <a:pPr algn="just"/>
            <a:r>
              <a:rPr lang="en-US" sz="2400" dirty="0"/>
              <a:t>This is because unrestricted determinants can be expanded as a superposition of the corresponding spin-pure state and the higher spin-pure states. For example, </a:t>
            </a:r>
          </a:p>
        </p:txBody>
      </p:sp>
      <p:pic>
        <p:nvPicPr>
          <p:cNvPr id="12" name="Picture 11">
            <a:extLst>
              <a:ext uri="{FF2B5EF4-FFF2-40B4-BE49-F238E27FC236}">
                <a16:creationId xmlns:a16="http://schemas.microsoft.com/office/drawing/2014/main" id="{1B1233AD-12DD-3020-2202-64D10A3F1D80}"/>
              </a:ext>
            </a:extLst>
          </p:cNvPr>
          <p:cNvPicPr>
            <a:picLocks noChangeAspect="1"/>
          </p:cNvPicPr>
          <p:nvPr/>
        </p:nvPicPr>
        <p:blipFill rotWithShape="1">
          <a:blip r:embed="rId6"/>
          <a:srcRect t="38215" r="-48" b="37056"/>
          <a:stretch/>
        </p:blipFill>
        <p:spPr>
          <a:xfrm>
            <a:off x="448417" y="6240355"/>
            <a:ext cx="5399691" cy="438912"/>
          </a:xfrm>
          <a:prstGeom prst="rect">
            <a:avLst/>
          </a:prstGeom>
        </p:spPr>
      </p:pic>
    </p:spTree>
    <p:extLst>
      <p:ext uri="{BB962C8B-B14F-4D97-AF65-F5344CB8AC3E}">
        <p14:creationId xmlns:p14="http://schemas.microsoft.com/office/powerpoint/2010/main" val="3868116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pic>
        <p:nvPicPr>
          <p:cNvPr id="1026" name="Picture 2">
            <a:extLst>
              <a:ext uri="{FF2B5EF4-FFF2-40B4-BE49-F238E27FC236}">
                <a16:creationId xmlns:a16="http://schemas.microsoft.com/office/drawing/2014/main" id="{A49F4ED8-5840-4B7E-A6EB-D59390610B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6414" y="992187"/>
            <a:ext cx="5431172" cy="540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17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through </a:t>
            </a:r>
            <a:r>
              <a:rPr lang="en-US" dirty="0" err="1"/>
              <a:t>CompChem</a:t>
            </a:r>
            <a:r>
              <a:rPr lang="en-US" dirty="0"/>
              <a:t>/Practice/Week1/Exercise3</a:t>
            </a:r>
          </a:p>
          <a:p>
            <a:pPr marL="457200" indent="-457200">
              <a:buFont typeface="+mj-lt"/>
              <a:buAutoNum type="arabicPeriod"/>
            </a:pPr>
            <a:r>
              <a:rPr lang="en-US" dirty="0"/>
              <a:t>Open </a:t>
            </a:r>
            <a:r>
              <a:rPr lang="en-US" dirty="0" err="1"/>
              <a:t>spin_adapted_configurations.ipynb</a:t>
            </a: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pic>
        <p:nvPicPr>
          <p:cNvPr id="5" name="圖片 4">
            <a:extLst>
              <a:ext uri="{FF2B5EF4-FFF2-40B4-BE49-F238E27FC236}">
                <a16:creationId xmlns:a16="http://schemas.microsoft.com/office/drawing/2014/main" id="{CF039A11-F080-4784-B4B4-24B384640503}"/>
              </a:ext>
            </a:extLst>
          </p:cNvPr>
          <p:cNvPicPr>
            <a:picLocks noChangeAspect="1"/>
          </p:cNvPicPr>
          <p:nvPr/>
        </p:nvPicPr>
        <p:blipFill>
          <a:blip r:embed="rId2"/>
          <a:stretch>
            <a:fillRect/>
          </a:stretch>
        </p:blipFill>
        <p:spPr>
          <a:xfrm>
            <a:off x="457200" y="2041461"/>
            <a:ext cx="8229600" cy="2395359"/>
          </a:xfrm>
          <a:prstGeom prst="rect">
            <a:avLst/>
          </a:prstGeom>
        </p:spPr>
      </p:pic>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FF3AFA4A-A8FE-4F59-A417-0A35FA8A2D87}"/>
                  </a:ext>
                </a:extLst>
              </p:cNvPr>
              <p:cNvSpPr txBox="1"/>
              <p:nvPr/>
            </p:nvSpPr>
            <p:spPr>
              <a:xfrm>
                <a:off x="1391481" y="4762123"/>
                <a:ext cx="6361037" cy="1380121"/>
              </a:xfrm>
              <a:prstGeom prst="rect">
                <a:avLst/>
              </a:prstGeom>
              <a:noFill/>
            </p:spPr>
            <p:txBody>
              <a:bodyPr wrap="none" rtlCol="0">
                <a:spAutoFit/>
              </a:bodyPr>
              <a:lstStyle/>
              <a:p>
                <a:r>
                  <a:rPr lang="en-US" sz="2400" dirty="0"/>
                  <a:t>UHF: allow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𝛼</m:t>
                        </m:r>
                      </m:sup>
                    </m:sSubSup>
                    <m:r>
                      <a:rPr lang="en-US" sz="2400" i="1">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𝜓</m:t>
                        </m:r>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𝛽</m:t>
                        </m:r>
                      </m:sup>
                    </m:sSubSup>
                  </m:oMath>
                </a14:m>
                <a:r>
                  <a:rPr lang="en-US" sz="2400" b="0" dirty="0">
                    <a:ea typeface="Cambria Math" panose="02040503050406030204" pitchFamily="18" charset="0"/>
                  </a:rPr>
                  <a:t> for open-shell systems</a:t>
                </a:r>
              </a:p>
              <a:p>
                <a:r>
                  <a:rPr lang="en-US" sz="2400" dirty="0"/>
                  <a:t>ROHF: force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𝛼</m:t>
                        </m:r>
                      </m:sup>
                    </m:sSubSup>
                    <m:r>
                      <a:rPr lang="en-US" sz="2400" i="1">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𝜓</m:t>
                        </m:r>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𝛽</m:t>
                        </m:r>
                      </m:sup>
                    </m:sSubSup>
                  </m:oMath>
                </a14:m>
                <a:r>
                  <a:rPr lang="en-US" sz="2400" dirty="0"/>
                  <a:t> </a:t>
                </a:r>
                <a:r>
                  <a:rPr lang="en-US" sz="2400" dirty="0">
                    <a:ea typeface="Cambria Math" panose="02040503050406030204" pitchFamily="18" charset="0"/>
                  </a:rPr>
                  <a:t>for open-shell systems</a:t>
                </a:r>
              </a:p>
              <a:p>
                <a:r>
                  <a:rPr lang="en-US" sz="2400" dirty="0">
                    <a:ea typeface="Cambria Math" panose="02040503050406030204" pitchFamily="18" charset="0"/>
                  </a:rPr>
                  <a:t>RHF: only works for closed-open systems</a:t>
                </a:r>
                <a:endParaRPr lang="en-US" sz="2400" dirty="0"/>
              </a:p>
            </p:txBody>
          </p:sp>
        </mc:Choice>
        <mc:Fallback>
          <p:sp>
            <p:nvSpPr>
              <p:cNvPr id="7" name="文字方塊 6">
                <a:extLst>
                  <a:ext uri="{FF2B5EF4-FFF2-40B4-BE49-F238E27FC236}">
                    <a16:creationId xmlns:a16="http://schemas.microsoft.com/office/drawing/2014/main" id="{FF3AFA4A-A8FE-4F59-A417-0A35FA8A2D87}"/>
                  </a:ext>
                </a:extLst>
              </p:cNvPr>
              <p:cNvSpPr txBox="1">
                <a:spLocks noRot="1" noChangeAspect="1" noMove="1" noResize="1" noEditPoints="1" noAdjustHandles="1" noChangeArrowheads="1" noChangeShapeType="1" noTextEdit="1"/>
              </p:cNvSpPr>
              <p:nvPr/>
            </p:nvSpPr>
            <p:spPr>
              <a:xfrm>
                <a:off x="1391481" y="4762123"/>
                <a:ext cx="6361037" cy="1380121"/>
              </a:xfrm>
              <a:prstGeom prst="rect">
                <a:avLst/>
              </a:prstGeom>
              <a:blipFill>
                <a:blip r:embed="rId3"/>
                <a:stretch>
                  <a:fillRect l="-1437" r="-383" b="-9251"/>
                </a:stretch>
              </a:blipFill>
            </p:spPr>
            <p:txBody>
              <a:bodyPr/>
              <a:lstStyle/>
              <a:p>
                <a:r>
                  <a:rPr lang="en-US">
                    <a:noFill/>
                  </a:rPr>
                  <a:t> </a:t>
                </a:r>
              </a:p>
            </p:txBody>
          </p:sp>
        </mc:Fallback>
      </mc:AlternateContent>
    </p:spTree>
    <p:extLst>
      <p:ext uri="{BB962C8B-B14F-4D97-AF65-F5344CB8AC3E}">
        <p14:creationId xmlns:p14="http://schemas.microsoft.com/office/powerpoint/2010/main" val="1172383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pic>
        <p:nvPicPr>
          <p:cNvPr id="9" name="圖片 8">
            <a:extLst>
              <a:ext uri="{FF2B5EF4-FFF2-40B4-BE49-F238E27FC236}">
                <a16:creationId xmlns:a16="http://schemas.microsoft.com/office/drawing/2014/main" id="{0729F916-7AA8-4FF9-B592-B19116534DAF}"/>
              </a:ext>
            </a:extLst>
          </p:cNvPr>
          <p:cNvPicPr>
            <a:picLocks noChangeAspect="1"/>
          </p:cNvPicPr>
          <p:nvPr/>
        </p:nvPicPr>
        <p:blipFill>
          <a:blip r:embed="rId2"/>
          <a:stretch>
            <a:fillRect/>
          </a:stretch>
        </p:blipFill>
        <p:spPr>
          <a:xfrm>
            <a:off x="458945" y="889424"/>
            <a:ext cx="8226109" cy="3347598"/>
          </a:xfrm>
          <a:prstGeom prst="rect">
            <a:avLst/>
          </a:prstGeom>
        </p:spPr>
      </p:pic>
      <p:pic>
        <p:nvPicPr>
          <p:cNvPr id="10" name="Picture 5">
            <a:extLst>
              <a:ext uri="{FF2B5EF4-FFF2-40B4-BE49-F238E27FC236}">
                <a16:creationId xmlns:a16="http://schemas.microsoft.com/office/drawing/2014/main" id="{258CF31F-DC7C-4003-B7E4-3DFFDB7E432B}"/>
              </a:ext>
            </a:extLst>
          </p:cNvPr>
          <p:cNvPicPr>
            <a:picLocks noChangeAspect="1"/>
          </p:cNvPicPr>
          <p:nvPr/>
        </p:nvPicPr>
        <p:blipFill>
          <a:blip r:embed="rId3"/>
          <a:stretch>
            <a:fillRect/>
          </a:stretch>
        </p:blipFill>
        <p:spPr>
          <a:xfrm>
            <a:off x="1962104" y="4563309"/>
            <a:ext cx="5219792" cy="841248"/>
          </a:xfrm>
          <a:prstGeom prst="rect">
            <a:avLst/>
          </a:prstGeom>
        </p:spPr>
      </p:pic>
      <p:pic>
        <p:nvPicPr>
          <p:cNvPr id="11" name="圖片 10">
            <a:extLst>
              <a:ext uri="{FF2B5EF4-FFF2-40B4-BE49-F238E27FC236}">
                <a16:creationId xmlns:a16="http://schemas.microsoft.com/office/drawing/2014/main" id="{4B29E21C-168B-4B6D-ADE3-3DA1F4CC4FD4}"/>
              </a:ext>
            </a:extLst>
          </p:cNvPr>
          <p:cNvPicPr>
            <a:picLocks noChangeAspect="1"/>
          </p:cNvPicPr>
          <p:nvPr/>
        </p:nvPicPr>
        <p:blipFill>
          <a:blip r:embed="rId4"/>
          <a:stretch>
            <a:fillRect/>
          </a:stretch>
        </p:blipFill>
        <p:spPr>
          <a:xfrm>
            <a:off x="2600325" y="1481137"/>
            <a:ext cx="3943350" cy="3895725"/>
          </a:xfrm>
          <a:prstGeom prst="rect">
            <a:avLst/>
          </a:prstGeom>
        </p:spPr>
      </p:pic>
    </p:spTree>
    <p:extLst>
      <p:ext uri="{BB962C8B-B14F-4D97-AF65-F5344CB8AC3E}">
        <p14:creationId xmlns:p14="http://schemas.microsoft.com/office/powerpoint/2010/main" val="2538495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pic>
        <p:nvPicPr>
          <p:cNvPr id="11" name="圖片 10">
            <a:extLst>
              <a:ext uri="{FF2B5EF4-FFF2-40B4-BE49-F238E27FC236}">
                <a16:creationId xmlns:a16="http://schemas.microsoft.com/office/drawing/2014/main" id="{4B29E21C-168B-4B6D-ADE3-3DA1F4CC4FD4}"/>
              </a:ext>
            </a:extLst>
          </p:cNvPr>
          <p:cNvPicPr>
            <a:picLocks noChangeAspect="1"/>
          </p:cNvPicPr>
          <p:nvPr/>
        </p:nvPicPr>
        <p:blipFill>
          <a:blip r:embed="rId2"/>
          <a:stretch>
            <a:fillRect/>
          </a:stretch>
        </p:blipFill>
        <p:spPr>
          <a:xfrm>
            <a:off x="2600325" y="1055624"/>
            <a:ext cx="3943350" cy="3895725"/>
          </a:xfrm>
          <a:prstGeom prst="rect">
            <a:avLst/>
          </a:prstGeom>
        </p:spPr>
      </p:pic>
    </p:spTree>
    <p:extLst>
      <p:ext uri="{BB962C8B-B14F-4D97-AF65-F5344CB8AC3E}">
        <p14:creationId xmlns:p14="http://schemas.microsoft.com/office/powerpoint/2010/main" val="1130584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27303D-FC57-A1B1-7A87-03604CAAB215}"/>
                  </a:ext>
                </a:extLst>
              </p:cNvPr>
              <p:cNvSpPr>
                <a:spLocks noGrp="1"/>
              </p:cNvSpPr>
              <p:nvPr>
                <p:ph idx="1"/>
              </p:nvPr>
            </p:nvSpPr>
            <p:spPr>
              <a:xfrm>
                <a:off x="457200" y="879893"/>
                <a:ext cx="8229600" cy="5408763"/>
              </a:xfrm>
            </p:spPr>
            <p:txBody>
              <a:bodyPr>
                <a:normAutofit/>
              </a:bodyPr>
              <a:lstStyle/>
              <a:p>
                <a:pPr marL="0" indent="0">
                  <a:buNone/>
                </a:pPr>
                <a:r>
                  <a:rPr lang="en-US" b="0" i="0" dirty="0">
                    <a:effectLst/>
                    <a:latin typeface="+mn-lt"/>
                  </a:rPr>
                  <a:t>Energy difference (</a:t>
                </a:r>
                <a14:m>
                  <m:oMath xmlns:m="http://schemas.openxmlformats.org/officeDocument/2006/math">
                    <m:acc>
                      <m:accPr>
                        <m:chr m:val="̂"/>
                        <m:ctrlPr>
                          <a:rPr lang="en-US" b="0" i="1" dirty="0" smtClean="0">
                            <a:effectLst/>
                            <a:latin typeface="Cambria Math" panose="02040503050406030204" pitchFamily="18" charset="0"/>
                          </a:rPr>
                        </m:ctrlPr>
                      </m:accPr>
                      <m:e>
                        <m:r>
                          <a:rPr lang="en-US" b="0" i="1" dirty="0" smtClean="0">
                            <a:effectLst/>
                            <a:latin typeface="Cambria Math" panose="02040503050406030204" pitchFamily="18" charset="0"/>
                          </a:rPr>
                          <m:t>𝐻</m:t>
                        </m:r>
                      </m:e>
                    </m:acc>
                  </m:oMath>
                </a14:m>
                <a:r>
                  <a:rPr lang="en-US" b="0" i="0" dirty="0">
                    <a:effectLst/>
                    <a:latin typeface="+mn-lt"/>
                  </a:rPr>
                  <a:t>)</a:t>
                </a:r>
              </a:p>
              <a:p>
                <a:r>
                  <a:rPr lang="en-US" b="0" i="0" dirty="0">
                    <a:effectLst/>
                    <a:latin typeface="+mn-lt"/>
                  </a:rPr>
                  <a:t>The UHF energy is lower than the ROHF energy by -11.06 for O2_0_3 </a:t>
                </a:r>
              </a:p>
              <a:p>
                <a:r>
                  <a:rPr lang="en-US" b="0" i="0" dirty="0">
                    <a:effectLst/>
                    <a:latin typeface="+mn-lt"/>
                  </a:rPr>
                  <a:t>The UHF energy is lower than the RHF energy by -32.71 for O2_0_1 </a:t>
                </a:r>
              </a:p>
              <a:p>
                <a:r>
                  <a:rPr lang="en-US" b="0" i="0" dirty="0">
                    <a:effectLst/>
                    <a:latin typeface="+mn-lt"/>
                  </a:rPr>
                  <a:t>The UHF energy is lower than the ROHF energy by -32.71 for O2_0_1 </a:t>
                </a:r>
              </a:p>
              <a:p>
                <a:r>
                  <a:rPr lang="en-US" b="0" i="0" dirty="0">
                    <a:effectLst/>
                    <a:latin typeface="+mn-lt"/>
                  </a:rPr>
                  <a:t>The ROHF energy is lower than the RHF energy by -0.0 for O2_0_1</a:t>
                </a:r>
                <a:endParaRPr lang="en-US" dirty="0">
                  <a:latin typeface="+mn-lt"/>
                </a:endParaRPr>
              </a:p>
            </p:txBody>
          </p:sp>
        </mc:Choice>
        <mc:Fallback xmlns="">
          <p:sp>
            <p:nvSpPr>
              <p:cNvPr id="3" name="Content Placeholder 2">
                <a:extLst>
                  <a:ext uri="{FF2B5EF4-FFF2-40B4-BE49-F238E27FC236}">
                    <a16:creationId xmlns:a16="http://schemas.microsoft.com/office/drawing/2014/main" id="{8127303D-FC57-A1B1-7A87-03604CAAB215}"/>
                  </a:ext>
                </a:extLst>
              </p:cNvPr>
              <p:cNvSpPr>
                <a:spLocks noGrp="1" noRot="1" noChangeAspect="1" noMove="1" noResize="1" noEditPoints="1" noAdjustHandles="1" noChangeArrowheads="1" noChangeShapeType="1" noTextEdit="1"/>
              </p:cNvSpPr>
              <p:nvPr>
                <p:ph idx="1"/>
              </p:nvPr>
            </p:nvSpPr>
            <p:spPr>
              <a:xfrm>
                <a:off x="457200" y="879893"/>
                <a:ext cx="8229600" cy="5408763"/>
              </a:xfrm>
              <a:blipFill>
                <a:blip r:embed="rId2"/>
                <a:stretch>
                  <a:fillRect l="-1235" t="-703" r="-12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Tree>
    <p:extLst>
      <p:ext uri="{BB962C8B-B14F-4D97-AF65-F5344CB8AC3E}">
        <p14:creationId xmlns:p14="http://schemas.microsoft.com/office/powerpoint/2010/main" val="3647665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27303D-FC57-A1B1-7A87-03604CAAB215}"/>
                  </a:ext>
                </a:extLst>
              </p:cNvPr>
              <p:cNvSpPr>
                <a:spLocks noGrp="1"/>
              </p:cNvSpPr>
              <p:nvPr>
                <p:ph idx="1"/>
              </p:nvPr>
            </p:nvSpPr>
            <p:spPr>
              <a:xfrm>
                <a:off x="457200" y="879893"/>
                <a:ext cx="8229600" cy="5408763"/>
              </a:xfrm>
            </p:spPr>
            <p:txBody>
              <a:bodyPr/>
              <a:lstStyle/>
              <a:p>
                <a:pPr marL="0" indent="0">
                  <a:buNone/>
                </a:pPr>
                <a:r>
                  <a:rPr lang="en-US" dirty="0">
                    <a:latin typeface="+mn-lt"/>
                  </a:rPr>
                  <a:t>Total angular momentum (</a:t>
                </a:r>
                <a14:m>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e>
                      <m:sup>
                        <m:r>
                          <a:rPr lang="en-US" b="0" i="1" smtClean="0">
                            <a:latin typeface="Cambria Math" panose="02040503050406030204" pitchFamily="18" charset="0"/>
                          </a:rPr>
                          <m:t>2</m:t>
                        </m:r>
                      </m:sup>
                    </m:sSup>
                  </m:oMath>
                </a14:m>
                <a:r>
                  <a:rPr lang="en-US" dirty="0">
                    <a:latin typeface="+mn-lt"/>
                  </a:rPr>
                  <a:t>)</a:t>
                </a:r>
                <a:endParaRPr lang="en-US" b="0" i="0" dirty="0">
                  <a:effectLst/>
                  <a:latin typeface="+mn-lt"/>
                </a:endParaRPr>
              </a:p>
              <a:p>
                <a:r>
                  <a:rPr lang="en-US" b="0" i="0" dirty="0">
                    <a:effectLst/>
                    <a:latin typeface="+mn-lt"/>
                  </a:rPr>
                  <a:t>The &lt;S</a:t>
                </a:r>
                <a:r>
                  <a:rPr lang="en-US" b="0" i="0" baseline="30000" dirty="0">
                    <a:effectLst/>
                    <a:latin typeface="+mn-lt"/>
                  </a:rPr>
                  <a:t>2</a:t>
                </a:r>
                <a:r>
                  <a:rPr lang="en-US" b="0" i="0" dirty="0">
                    <a:effectLst/>
                    <a:latin typeface="+mn-lt"/>
                  </a:rPr>
                  <a:t>&gt; value for UHF O2_0_3 is </a:t>
                </a:r>
                <a:r>
                  <a:rPr lang="en-US" b="0" i="0" dirty="0">
                    <a:solidFill>
                      <a:srgbClr val="FF0000"/>
                    </a:solidFill>
                    <a:effectLst/>
                    <a:latin typeface="+mn-lt"/>
                  </a:rPr>
                  <a:t>2.03</a:t>
                </a:r>
                <a:endParaRPr lang="en-US" b="0" i="0" dirty="0">
                  <a:effectLst/>
                  <a:latin typeface="+mn-lt"/>
                </a:endParaRPr>
              </a:p>
              <a:p>
                <a:r>
                  <a:rPr lang="en-US" b="0" i="0" dirty="0">
                    <a:effectLst/>
                    <a:latin typeface="+mn-lt"/>
                  </a:rPr>
                  <a:t>The &lt; S</a:t>
                </a:r>
                <a:r>
                  <a:rPr lang="en-US" b="0" i="0" baseline="30000" dirty="0">
                    <a:effectLst/>
                    <a:latin typeface="+mn-lt"/>
                  </a:rPr>
                  <a:t>2 </a:t>
                </a:r>
                <a:r>
                  <a:rPr lang="en-US" b="0" i="0" dirty="0">
                    <a:effectLst/>
                    <a:latin typeface="+mn-lt"/>
                  </a:rPr>
                  <a:t>&gt; value for ROHF O2_0_3 is 2.00 </a:t>
                </a:r>
              </a:p>
              <a:p>
                <a:r>
                  <a:rPr lang="en-US" b="0" i="0" dirty="0">
                    <a:effectLst/>
                    <a:latin typeface="+mn-lt"/>
                  </a:rPr>
                  <a:t>The &lt; S</a:t>
                </a:r>
                <a:r>
                  <a:rPr lang="en-US" b="0" i="0" baseline="30000" dirty="0">
                    <a:effectLst/>
                    <a:latin typeface="+mn-lt"/>
                  </a:rPr>
                  <a:t>2 </a:t>
                </a:r>
                <a:r>
                  <a:rPr lang="en-US" b="0" i="0" dirty="0">
                    <a:effectLst/>
                    <a:latin typeface="+mn-lt"/>
                  </a:rPr>
                  <a:t>&gt; value for UHF O2_0_1 is </a:t>
                </a:r>
                <a:r>
                  <a:rPr lang="en-US" b="0" i="0" dirty="0">
                    <a:solidFill>
                      <a:srgbClr val="FF0000"/>
                    </a:solidFill>
                    <a:effectLst/>
                    <a:latin typeface="+mn-lt"/>
                  </a:rPr>
                  <a:t>1.02 </a:t>
                </a:r>
              </a:p>
              <a:p>
                <a:r>
                  <a:rPr lang="en-US" b="0" i="0" dirty="0">
                    <a:effectLst/>
                    <a:latin typeface="+mn-lt"/>
                  </a:rPr>
                  <a:t>The &lt; S</a:t>
                </a:r>
                <a:r>
                  <a:rPr lang="en-US" b="0" i="0" baseline="30000" dirty="0">
                    <a:effectLst/>
                    <a:latin typeface="+mn-lt"/>
                  </a:rPr>
                  <a:t>2 </a:t>
                </a:r>
                <a:r>
                  <a:rPr lang="en-US" b="0" i="0" dirty="0">
                    <a:effectLst/>
                    <a:latin typeface="+mn-lt"/>
                  </a:rPr>
                  <a:t>&gt; value for ROHF O2_0_1 is 0.00 </a:t>
                </a:r>
              </a:p>
              <a:p>
                <a:r>
                  <a:rPr lang="en-US" b="0" i="0" dirty="0">
                    <a:effectLst/>
                    <a:latin typeface="+mn-lt"/>
                  </a:rPr>
                  <a:t>The &lt; S</a:t>
                </a:r>
                <a:r>
                  <a:rPr lang="en-US" b="0" i="0" baseline="30000" dirty="0">
                    <a:effectLst/>
                    <a:latin typeface="+mn-lt"/>
                  </a:rPr>
                  <a:t>2 </a:t>
                </a:r>
                <a:r>
                  <a:rPr lang="en-US" b="0" i="0" dirty="0">
                    <a:effectLst/>
                    <a:latin typeface="+mn-lt"/>
                  </a:rPr>
                  <a:t>&gt; value for RHF O2_0_1 is 0.00</a:t>
                </a:r>
                <a:endParaRPr lang="en-US" dirty="0">
                  <a:latin typeface="+mn-lt"/>
                </a:endParaRPr>
              </a:p>
            </p:txBody>
          </p:sp>
        </mc:Choice>
        <mc:Fallback xmlns="">
          <p:sp>
            <p:nvSpPr>
              <p:cNvPr id="3" name="Content Placeholder 2">
                <a:extLst>
                  <a:ext uri="{FF2B5EF4-FFF2-40B4-BE49-F238E27FC236}">
                    <a16:creationId xmlns:a16="http://schemas.microsoft.com/office/drawing/2014/main" id="{8127303D-FC57-A1B1-7A87-03604CAAB215}"/>
                  </a:ext>
                </a:extLst>
              </p:cNvPr>
              <p:cNvSpPr>
                <a:spLocks noGrp="1" noRot="1" noChangeAspect="1" noMove="1" noResize="1" noEditPoints="1" noAdjustHandles="1" noChangeArrowheads="1" noChangeShapeType="1" noTextEdit="1"/>
              </p:cNvSpPr>
              <p:nvPr>
                <p:ph idx="1"/>
              </p:nvPr>
            </p:nvSpPr>
            <p:spPr>
              <a:xfrm>
                <a:off x="457200" y="879893"/>
                <a:ext cx="8229600" cy="5408763"/>
              </a:xfrm>
              <a:blipFill>
                <a:blip r:embed="rId2"/>
                <a:stretch>
                  <a:fillRect l="-1235" t="-9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spTree>
    <p:extLst>
      <p:ext uri="{BB962C8B-B14F-4D97-AF65-F5344CB8AC3E}">
        <p14:creationId xmlns:p14="http://schemas.microsoft.com/office/powerpoint/2010/main" val="1505619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D8B04E-9B74-4839-B056-ED3C896C83AA}"/>
              </a:ext>
            </a:extLst>
          </p:cNvPr>
          <p:cNvSpPr>
            <a:spLocks noGrp="1"/>
          </p:cNvSpPr>
          <p:nvPr>
            <p:ph type="title"/>
          </p:nvPr>
        </p:nvSpPr>
        <p:spPr/>
        <p:txBody>
          <a:bodyPr/>
          <a:lstStyle/>
          <a:p>
            <a:r>
              <a:rPr lang="en-US" dirty="0"/>
              <a:t>Interactive</a:t>
            </a:r>
          </a:p>
        </p:txBody>
      </p:sp>
      <p:sp>
        <p:nvSpPr>
          <p:cNvPr id="4" name="投影片編號版面配置區 3">
            <a:extLst>
              <a:ext uri="{FF2B5EF4-FFF2-40B4-BE49-F238E27FC236}">
                <a16:creationId xmlns:a16="http://schemas.microsoft.com/office/drawing/2014/main" id="{C7CBFE1A-3EB7-48DA-ACBA-E873521A8233}"/>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pic>
        <p:nvPicPr>
          <p:cNvPr id="6" name="圖片 5">
            <a:extLst>
              <a:ext uri="{FF2B5EF4-FFF2-40B4-BE49-F238E27FC236}">
                <a16:creationId xmlns:a16="http://schemas.microsoft.com/office/drawing/2014/main" id="{A5DAFB3C-8B25-4B10-A9B3-13F3005899BA}"/>
              </a:ext>
            </a:extLst>
          </p:cNvPr>
          <p:cNvPicPr>
            <a:picLocks noChangeAspect="1"/>
          </p:cNvPicPr>
          <p:nvPr/>
        </p:nvPicPr>
        <p:blipFill>
          <a:blip r:embed="rId2"/>
          <a:stretch>
            <a:fillRect/>
          </a:stretch>
        </p:blipFill>
        <p:spPr>
          <a:xfrm>
            <a:off x="1638300" y="1586103"/>
            <a:ext cx="7039356" cy="571376"/>
          </a:xfrm>
          <a:prstGeom prst="rect">
            <a:avLst/>
          </a:prstGeom>
        </p:spPr>
      </p:pic>
      <p:sp>
        <p:nvSpPr>
          <p:cNvPr id="8" name="文字方塊 7">
            <a:extLst>
              <a:ext uri="{FF2B5EF4-FFF2-40B4-BE49-F238E27FC236}">
                <a16:creationId xmlns:a16="http://schemas.microsoft.com/office/drawing/2014/main" id="{F1032BC8-73B2-47EF-90C2-BBE7206D873D}"/>
              </a:ext>
            </a:extLst>
          </p:cNvPr>
          <p:cNvSpPr txBox="1"/>
          <p:nvPr/>
        </p:nvSpPr>
        <p:spPr>
          <a:xfrm>
            <a:off x="321564" y="1685282"/>
            <a:ext cx="1316736" cy="369332"/>
          </a:xfrm>
          <a:prstGeom prst="rect">
            <a:avLst/>
          </a:prstGeom>
          <a:noFill/>
        </p:spPr>
        <p:txBody>
          <a:bodyPr wrap="square">
            <a:spAutoFit/>
          </a:bodyPr>
          <a:lstStyle/>
          <a:p>
            <a:r>
              <a:rPr lang="en-US" b="0" i="0" baseline="30000" dirty="0">
                <a:effectLst/>
                <a:latin typeface="+mn-lt"/>
              </a:rPr>
              <a:t>3</a:t>
            </a:r>
            <a:r>
              <a:rPr lang="en-US" b="0" i="0" dirty="0">
                <a:effectLst/>
                <a:latin typeface="+mn-lt"/>
              </a:rPr>
              <a:t>O</a:t>
            </a:r>
            <a:r>
              <a:rPr lang="en-US" b="0" i="0" baseline="-25000" dirty="0">
                <a:effectLst/>
                <a:latin typeface="+mn-lt"/>
              </a:rPr>
              <a:t>2</a:t>
            </a:r>
            <a:r>
              <a:rPr lang="en-US" b="0" i="0" dirty="0">
                <a:effectLst/>
                <a:latin typeface="+mn-lt"/>
              </a:rPr>
              <a:t> (UHF)</a:t>
            </a:r>
            <a:endParaRPr lang="en-US" dirty="0"/>
          </a:p>
        </p:txBody>
      </p:sp>
      <p:pic>
        <p:nvPicPr>
          <p:cNvPr id="9" name="圖片 8">
            <a:extLst>
              <a:ext uri="{FF2B5EF4-FFF2-40B4-BE49-F238E27FC236}">
                <a16:creationId xmlns:a16="http://schemas.microsoft.com/office/drawing/2014/main" id="{B521586C-A3AA-4F20-BC4E-855AD1B660AA}"/>
              </a:ext>
            </a:extLst>
          </p:cNvPr>
          <p:cNvPicPr>
            <a:picLocks noChangeAspect="1"/>
          </p:cNvPicPr>
          <p:nvPr/>
        </p:nvPicPr>
        <p:blipFill>
          <a:blip r:embed="rId3"/>
          <a:stretch>
            <a:fillRect/>
          </a:stretch>
        </p:blipFill>
        <p:spPr>
          <a:xfrm>
            <a:off x="1638300" y="2644199"/>
            <a:ext cx="7048500" cy="441658"/>
          </a:xfrm>
          <a:prstGeom prst="rect">
            <a:avLst/>
          </a:prstGeom>
        </p:spPr>
      </p:pic>
      <p:sp>
        <p:nvSpPr>
          <p:cNvPr id="10" name="文字方塊 9">
            <a:extLst>
              <a:ext uri="{FF2B5EF4-FFF2-40B4-BE49-F238E27FC236}">
                <a16:creationId xmlns:a16="http://schemas.microsoft.com/office/drawing/2014/main" id="{E5295E30-8AD8-4228-8D1A-D5E8CE778147}"/>
              </a:ext>
            </a:extLst>
          </p:cNvPr>
          <p:cNvSpPr txBox="1"/>
          <p:nvPr/>
        </p:nvSpPr>
        <p:spPr>
          <a:xfrm>
            <a:off x="258318" y="2664873"/>
            <a:ext cx="1443228" cy="369332"/>
          </a:xfrm>
          <a:prstGeom prst="rect">
            <a:avLst/>
          </a:prstGeom>
          <a:noFill/>
        </p:spPr>
        <p:txBody>
          <a:bodyPr wrap="square">
            <a:spAutoFit/>
          </a:bodyPr>
          <a:lstStyle/>
          <a:p>
            <a:r>
              <a:rPr lang="en-US" b="0" i="0" baseline="30000" dirty="0">
                <a:effectLst/>
                <a:latin typeface="+mn-lt"/>
              </a:rPr>
              <a:t>3</a:t>
            </a:r>
            <a:r>
              <a:rPr lang="en-US" b="0" i="0" dirty="0">
                <a:effectLst/>
                <a:latin typeface="+mn-lt"/>
              </a:rPr>
              <a:t>O</a:t>
            </a:r>
            <a:r>
              <a:rPr lang="en-US" b="0" i="0" baseline="-25000" dirty="0">
                <a:effectLst/>
                <a:latin typeface="+mn-lt"/>
              </a:rPr>
              <a:t>2</a:t>
            </a:r>
            <a:r>
              <a:rPr lang="en-US" b="0" i="0" dirty="0">
                <a:effectLst/>
                <a:latin typeface="+mn-lt"/>
              </a:rPr>
              <a:t> (ROHF)</a:t>
            </a:r>
            <a:endParaRPr lang="en-US" dirty="0"/>
          </a:p>
        </p:txBody>
      </p:sp>
      <p:pic>
        <p:nvPicPr>
          <p:cNvPr id="11" name="圖片 10">
            <a:extLst>
              <a:ext uri="{FF2B5EF4-FFF2-40B4-BE49-F238E27FC236}">
                <a16:creationId xmlns:a16="http://schemas.microsoft.com/office/drawing/2014/main" id="{9F19E5D8-08EF-426D-A6CA-D0B0C9C1814E}"/>
              </a:ext>
            </a:extLst>
          </p:cNvPr>
          <p:cNvPicPr>
            <a:picLocks noChangeAspect="1"/>
          </p:cNvPicPr>
          <p:nvPr/>
        </p:nvPicPr>
        <p:blipFill>
          <a:blip r:embed="rId4"/>
          <a:stretch>
            <a:fillRect/>
          </a:stretch>
        </p:blipFill>
        <p:spPr>
          <a:xfrm>
            <a:off x="1638301" y="3572577"/>
            <a:ext cx="7048500" cy="396084"/>
          </a:xfrm>
          <a:prstGeom prst="rect">
            <a:avLst/>
          </a:prstGeom>
        </p:spPr>
      </p:pic>
      <p:sp>
        <p:nvSpPr>
          <p:cNvPr id="12" name="文字方塊 11">
            <a:extLst>
              <a:ext uri="{FF2B5EF4-FFF2-40B4-BE49-F238E27FC236}">
                <a16:creationId xmlns:a16="http://schemas.microsoft.com/office/drawing/2014/main" id="{4765839C-4272-4C0C-9FF3-3C3F765CE979}"/>
              </a:ext>
            </a:extLst>
          </p:cNvPr>
          <p:cNvSpPr txBox="1"/>
          <p:nvPr/>
        </p:nvSpPr>
        <p:spPr>
          <a:xfrm>
            <a:off x="258318" y="3560127"/>
            <a:ext cx="1443228" cy="369332"/>
          </a:xfrm>
          <a:prstGeom prst="rect">
            <a:avLst/>
          </a:prstGeom>
          <a:noFill/>
        </p:spPr>
        <p:txBody>
          <a:bodyPr wrap="square">
            <a:spAutoFit/>
          </a:bodyPr>
          <a:lstStyle/>
          <a:p>
            <a:r>
              <a:rPr lang="en-US" b="0" i="0" baseline="30000" dirty="0">
                <a:effectLst/>
                <a:latin typeface="+mn-lt"/>
              </a:rPr>
              <a:t>1</a:t>
            </a:r>
            <a:r>
              <a:rPr lang="en-US" b="0" i="0" dirty="0">
                <a:effectLst/>
                <a:latin typeface="+mn-lt"/>
              </a:rPr>
              <a:t>O</a:t>
            </a:r>
            <a:r>
              <a:rPr lang="en-US" b="0" i="0" baseline="-25000" dirty="0">
                <a:effectLst/>
                <a:latin typeface="+mn-lt"/>
              </a:rPr>
              <a:t>2</a:t>
            </a:r>
            <a:r>
              <a:rPr lang="en-US" b="0" i="0" dirty="0">
                <a:effectLst/>
                <a:latin typeface="+mn-lt"/>
              </a:rPr>
              <a:t> (ROHF)</a:t>
            </a:r>
            <a:endParaRPr lang="en-US" dirty="0"/>
          </a:p>
        </p:txBody>
      </p:sp>
      <p:pic>
        <p:nvPicPr>
          <p:cNvPr id="13" name="圖片 12">
            <a:extLst>
              <a:ext uri="{FF2B5EF4-FFF2-40B4-BE49-F238E27FC236}">
                <a16:creationId xmlns:a16="http://schemas.microsoft.com/office/drawing/2014/main" id="{E8894612-7DD6-4182-934F-63296CE84608}"/>
              </a:ext>
            </a:extLst>
          </p:cNvPr>
          <p:cNvPicPr>
            <a:picLocks noChangeAspect="1"/>
          </p:cNvPicPr>
          <p:nvPr/>
        </p:nvPicPr>
        <p:blipFill>
          <a:blip r:embed="rId5"/>
          <a:stretch>
            <a:fillRect/>
          </a:stretch>
        </p:blipFill>
        <p:spPr>
          <a:xfrm>
            <a:off x="1638300" y="4455381"/>
            <a:ext cx="3762375" cy="428625"/>
          </a:xfrm>
          <a:prstGeom prst="rect">
            <a:avLst/>
          </a:prstGeom>
        </p:spPr>
      </p:pic>
      <p:sp>
        <p:nvSpPr>
          <p:cNvPr id="14" name="文字方塊 13">
            <a:extLst>
              <a:ext uri="{FF2B5EF4-FFF2-40B4-BE49-F238E27FC236}">
                <a16:creationId xmlns:a16="http://schemas.microsoft.com/office/drawing/2014/main" id="{7DEC14AC-F614-4AEB-B909-51E7FF740A09}"/>
              </a:ext>
            </a:extLst>
          </p:cNvPr>
          <p:cNvSpPr txBox="1"/>
          <p:nvPr/>
        </p:nvSpPr>
        <p:spPr>
          <a:xfrm>
            <a:off x="258318" y="4485027"/>
            <a:ext cx="1443228" cy="369332"/>
          </a:xfrm>
          <a:prstGeom prst="rect">
            <a:avLst/>
          </a:prstGeom>
          <a:noFill/>
        </p:spPr>
        <p:txBody>
          <a:bodyPr wrap="square">
            <a:spAutoFit/>
          </a:bodyPr>
          <a:lstStyle/>
          <a:p>
            <a:r>
              <a:rPr lang="en-US" b="0" i="0" baseline="30000" dirty="0">
                <a:effectLst/>
                <a:latin typeface="+mn-lt"/>
              </a:rPr>
              <a:t>1</a:t>
            </a:r>
            <a:r>
              <a:rPr lang="en-US" b="0" i="0" dirty="0">
                <a:effectLst/>
                <a:latin typeface="+mn-lt"/>
              </a:rPr>
              <a:t>O</a:t>
            </a:r>
            <a:r>
              <a:rPr lang="en-US" b="0" i="0" baseline="-25000" dirty="0">
                <a:effectLst/>
                <a:latin typeface="+mn-lt"/>
              </a:rPr>
              <a:t>2</a:t>
            </a:r>
            <a:r>
              <a:rPr lang="en-US" b="0" i="0" dirty="0">
                <a:effectLst/>
                <a:latin typeface="+mn-lt"/>
              </a:rPr>
              <a:t> (RHF)</a:t>
            </a:r>
            <a:endParaRPr lang="en-US"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54753337-727C-4B46-BC9F-1A69D3C4FCB6}"/>
                  </a:ext>
                </a:extLst>
              </p:cNvPr>
              <p:cNvSpPr>
                <a:spLocks noGrp="1"/>
              </p:cNvSpPr>
              <p:nvPr>
                <p:ph idx="1"/>
              </p:nvPr>
            </p:nvSpPr>
            <p:spPr>
              <a:xfrm>
                <a:off x="457200" y="879893"/>
                <a:ext cx="8229600" cy="5408763"/>
              </a:xfrm>
            </p:spPr>
            <p:txBody>
              <a:bodyPr/>
              <a:lstStyle/>
              <a:p>
                <a:pPr marL="0" indent="0">
                  <a:buNone/>
                </a:pPr>
                <a:r>
                  <a:rPr lang="en-US" dirty="0">
                    <a:latin typeface="+mn-lt"/>
                  </a:rPr>
                  <a:t>Orbital energy (</a:t>
                </a:r>
                <a14:m>
                  <m:oMath xmlns:m="http://schemas.openxmlformats.org/officeDocument/2006/math">
                    <m:r>
                      <a:rPr lang="en-US" b="0" i="1" smtClean="0">
                        <a:latin typeface="Cambria Math" panose="02040503050406030204" pitchFamily="18" charset="0"/>
                      </a:rPr>
                      <m:t>𝜖</m:t>
                    </m:r>
                  </m:oMath>
                </a14:m>
                <a:r>
                  <a:rPr lang="en-US" dirty="0">
                    <a:latin typeface="+mn-lt"/>
                  </a:rPr>
                  <a:t>)</a:t>
                </a:r>
                <a:endParaRPr lang="en-US" b="0" i="0" dirty="0">
                  <a:effectLst/>
                  <a:latin typeface="+mn-lt"/>
                </a:endParaRPr>
              </a:p>
            </p:txBody>
          </p:sp>
        </mc:Choice>
        <mc:Fallback xmlns="">
          <p:sp>
            <p:nvSpPr>
              <p:cNvPr id="15" name="Content Placeholder 2">
                <a:extLst>
                  <a:ext uri="{FF2B5EF4-FFF2-40B4-BE49-F238E27FC236}">
                    <a16:creationId xmlns:a16="http://schemas.microsoft.com/office/drawing/2014/main" id="{54753337-727C-4B46-BC9F-1A69D3C4FCB6}"/>
                  </a:ext>
                </a:extLst>
              </p:cNvPr>
              <p:cNvSpPr>
                <a:spLocks noGrp="1" noRot="1" noChangeAspect="1" noMove="1" noResize="1" noEditPoints="1" noAdjustHandles="1" noChangeArrowheads="1" noChangeShapeType="1" noTextEdit="1"/>
              </p:cNvSpPr>
              <p:nvPr>
                <p:ph idx="1"/>
              </p:nvPr>
            </p:nvSpPr>
            <p:spPr>
              <a:xfrm>
                <a:off x="457200" y="879893"/>
                <a:ext cx="8229600" cy="5408763"/>
              </a:xfrm>
              <a:blipFill>
                <a:blip r:embed="rId6"/>
                <a:stretch>
                  <a:fillRect l="-1111" t="-788"/>
                </a:stretch>
              </a:blipFill>
            </p:spPr>
            <p:txBody>
              <a:bodyPr/>
              <a:lstStyle/>
              <a:p>
                <a:r>
                  <a:rPr lang="en-US">
                    <a:noFill/>
                  </a:rPr>
                  <a:t> </a:t>
                </a:r>
              </a:p>
            </p:txBody>
          </p:sp>
        </mc:Fallback>
      </mc:AlternateContent>
    </p:spTree>
    <p:extLst>
      <p:ext uri="{BB962C8B-B14F-4D97-AF65-F5344CB8AC3E}">
        <p14:creationId xmlns:p14="http://schemas.microsoft.com/office/powerpoint/2010/main" val="392304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Atomic units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17" name="Picture 16">
            <a:extLst>
              <a:ext uri="{FF2B5EF4-FFF2-40B4-BE49-F238E27FC236}">
                <a16:creationId xmlns:a16="http://schemas.microsoft.com/office/drawing/2014/main" id="{92D7BC89-91A6-7DF3-E13C-48F12D3F668D}"/>
              </a:ext>
            </a:extLst>
          </p:cNvPr>
          <p:cNvPicPr>
            <a:picLocks noChangeAspect="1"/>
          </p:cNvPicPr>
          <p:nvPr/>
        </p:nvPicPr>
        <p:blipFill>
          <a:blip r:embed="rId2"/>
          <a:stretch>
            <a:fillRect/>
          </a:stretch>
        </p:blipFill>
        <p:spPr>
          <a:xfrm>
            <a:off x="3796000" y="1254778"/>
            <a:ext cx="2103120" cy="841248"/>
          </a:xfrm>
          <a:prstGeom prst="rect">
            <a:avLst/>
          </a:prstGeom>
        </p:spPr>
      </p:pic>
      <p:sp>
        <p:nvSpPr>
          <p:cNvPr id="23" name="TextBox 22">
            <a:extLst>
              <a:ext uri="{FF2B5EF4-FFF2-40B4-BE49-F238E27FC236}">
                <a16:creationId xmlns:a16="http://schemas.microsoft.com/office/drawing/2014/main" id="{E99529D3-85B3-BA94-C8CA-442552433B79}"/>
              </a:ext>
            </a:extLst>
          </p:cNvPr>
          <p:cNvSpPr txBox="1"/>
          <p:nvPr/>
        </p:nvSpPr>
        <p:spPr>
          <a:xfrm>
            <a:off x="390543" y="793114"/>
            <a:ext cx="3960571" cy="461665"/>
          </a:xfrm>
          <a:prstGeom prst="rect">
            <a:avLst/>
          </a:prstGeom>
          <a:noFill/>
        </p:spPr>
        <p:txBody>
          <a:bodyPr wrap="none" rtlCol="0">
            <a:spAutoFit/>
          </a:bodyPr>
          <a:lstStyle/>
          <a:p>
            <a:r>
              <a:rPr lang="en-US" sz="2400" dirty="0"/>
              <a:t>Set the coefficients to equal</a:t>
            </a:r>
          </a:p>
        </p:txBody>
      </p:sp>
      <p:pic>
        <p:nvPicPr>
          <p:cNvPr id="25" name="Picture 24">
            <a:extLst>
              <a:ext uri="{FF2B5EF4-FFF2-40B4-BE49-F238E27FC236}">
                <a16:creationId xmlns:a16="http://schemas.microsoft.com/office/drawing/2014/main" id="{A555314D-B37C-D592-470F-612172FC3E12}"/>
              </a:ext>
            </a:extLst>
          </p:cNvPr>
          <p:cNvPicPr>
            <a:picLocks noChangeAspect="1"/>
          </p:cNvPicPr>
          <p:nvPr/>
        </p:nvPicPr>
        <p:blipFill>
          <a:blip r:embed="rId3"/>
          <a:stretch>
            <a:fillRect/>
          </a:stretch>
        </p:blipFill>
        <p:spPr>
          <a:xfrm>
            <a:off x="490568" y="1254778"/>
            <a:ext cx="2649448" cy="841248"/>
          </a:xfrm>
          <a:prstGeom prst="rect">
            <a:avLst/>
          </a:prstGeom>
        </p:spPr>
      </p:pic>
      <p:pic>
        <p:nvPicPr>
          <p:cNvPr id="3" name="Picture 2">
            <a:extLst>
              <a:ext uri="{FF2B5EF4-FFF2-40B4-BE49-F238E27FC236}">
                <a16:creationId xmlns:a16="http://schemas.microsoft.com/office/drawing/2014/main" id="{3EB449A8-2A86-348F-486A-5C0EA5E12626}"/>
              </a:ext>
            </a:extLst>
          </p:cNvPr>
          <p:cNvPicPr>
            <a:picLocks noChangeAspect="1"/>
          </p:cNvPicPr>
          <p:nvPr/>
        </p:nvPicPr>
        <p:blipFill>
          <a:blip r:embed="rId4"/>
          <a:stretch>
            <a:fillRect/>
          </a:stretch>
        </p:blipFill>
        <p:spPr>
          <a:xfrm>
            <a:off x="490568" y="2601233"/>
            <a:ext cx="3279150" cy="84124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A6245A0-4782-1112-0718-E8ED67065D06}"/>
                  </a:ext>
                </a:extLst>
              </p:cNvPr>
              <p:cNvSpPr txBox="1"/>
              <p:nvPr/>
            </p:nvSpPr>
            <p:spPr>
              <a:xfrm>
                <a:off x="3292479" y="1490736"/>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7A6245A0-4782-1112-0718-E8ED67065D06}"/>
                  </a:ext>
                </a:extLst>
              </p:cNvPr>
              <p:cNvSpPr txBox="1">
                <a:spLocks noRot="1" noChangeAspect="1" noMove="1" noResize="1" noEditPoints="1" noAdjustHandles="1" noChangeArrowheads="1" noChangeShapeType="1" noTextEdit="1"/>
              </p:cNvSpPr>
              <p:nvPr/>
            </p:nvSpPr>
            <p:spPr>
              <a:xfrm>
                <a:off x="3292479" y="1490736"/>
                <a:ext cx="351058" cy="369332"/>
              </a:xfrm>
              <a:prstGeom prst="rect">
                <a:avLst/>
              </a:prstGeom>
              <a:blipFill>
                <a:blip r:embed="rId5"/>
                <a:stretch>
                  <a:fillRect l="-13793" r="-10345" b="-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F5FEE01-8BD3-CCD5-4EA9-1C01340CAEBF}"/>
              </a:ext>
            </a:extLst>
          </p:cNvPr>
          <p:cNvSpPr txBox="1"/>
          <p:nvPr/>
        </p:nvSpPr>
        <p:spPr>
          <a:xfrm>
            <a:off x="390543" y="2117797"/>
            <a:ext cx="3469219" cy="461665"/>
          </a:xfrm>
          <a:prstGeom prst="rect">
            <a:avLst/>
          </a:prstGeom>
          <a:noFill/>
        </p:spPr>
        <p:txBody>
          <a:bodyPr wrap="none" rtlCol="0">
            <a:spAutoFit/>
          </a:bodyPr>
          <a:lstStyle/>
          <a:p>
            <a:r>
              <a:rPr lang="en-US" sz="2400" dirty="0"/>
              <a:t>Factor out and scale by </a:t>
            </a:r>
            <a:endParaRPr lang="en-US" sz="2400" b="0" dirty="0"/>
          </a:p>
        </p:txBody>
      </p:sp>
      <p:pic>
        <p:nvPicPr>
          <p:cNvPr id="11" name="Picture 10">
            <a:extLst>
              <a:ext uri="{FF2B5EF4-FFF2-40B4-BE49-F238E27FC236}">
                <a16:creationId xmlns:a16="http://schemas.microsoft.com/office/drawing/2014/main" id="{A2C118AE-676D-BD87-96A5-E0F1A75BB933}"/>
              </a:ext>
            </a:extLst>
          </p:cNvPr>
          <p:cNvPicPr>
            <a:picLocks noChangeAspect="1"/>
          </p:cNvPicPr>
          <p:nvPr/>
        </p:nvPicPr>
        <p:blipFill>
          <a:blip r:embed="rId6"/>
          <a:stretch>
            <a:fillRect/>
          </a:stretch>
        </p:blipFill>
        <p:spPr>
          <a:xfrm>
            <a:off x="3769718" y="2190288"/>
            <a:ext cx="1213920" cy="345630"/>
          </a:xfrm>
          <a:prstGeom prst="rect">
            <a:avLst/>
          </a:prstGeom>
        </p:spPr>
      </p:pic>
      <p:pic>
        <p:nvPicPr>
          <p:cNvPr id="12" name="Picture 11">
            <a:extLst>
              <a:ext uri="{FF2B5EF4-FFF2-40B4-BE49-F238E27FC236}">
                <a16:creationId xmlns:a16="http://schemas.microsoft.com/office/drawing/2014/main" id="{3EFB50F0-F814-6FB5-0100-18EE955F4948}"/>
              </a:ext>
            </a:extLst>
          </p:cNvPr>
          <p:cNvPicPr>
            <a:picLocks noChangeAspect="1"/>
          </p:cNvPicPr>
          <p:nvPr/>
        </p:nvPicPr>
        <p:blipFill rotWithShape="1">
          <a:blip r:embed="rId7"/>
          <a:srcRect t="7558" b="5062"/>
          <a:stretch/>
        </p:blipFill>
        <p:spPr>
          <a:xfrm>
            <a:off x="4351114" y="2601233"/>
            <a:ext cx="3318253" cy="84124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620393-E15E-7B95-EEC3-C12C5D8A3E76}"/>
                  </a:ext>
                </a:extLst>
              </p:cNvPr>
              <p:cNvSpPr txBox="1"/>
              <p:nvPr/>
            </p:nvSpPr>
            <p:spPr>
              <a:xfrm>
                <a:off x="3886364" y="2837191"/>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4" name="TextBox 13">
                <a:extLst>
                  <a:ext uri="{FF2B5EF4-FFF2-40B4-BE49-F238E27FC236}">
                    <a16:creationId xmlns:a16="http://schemas.microsoft.com/office/drawing/2014/main" id="{A8620393-E15E-7B95-EEC3-C12C5D8A3E76}"/>
                  </a:ext>
                </a:extLst>
              </p:cNvPr>
              <p:cNvSpPr txBox="1">
                <a:spLocks noRot="1" noChangeAspect="1" noMove="1" noResize="1" noEditPoints="1" noAdjustHandles="1" noChangeArrowheads="1" noChangeShapeType="1" noTextEdit="1"/>
              </p:cNvSpPr>
              <p:nvPr/>
            </p:nvSpPr>
            <p:spPr>
              <a:xfrm>
                <a:off x="3886364" y="2837191"/>
                <a:ext cx="351058" cy="369332"/>
              </a:xfrm>
              <a:prstGeom prst="rect">
                <a:avLst/>
              </a:prstGeom>
              <a:blipFill>
                <a:blip r:embed="rId8"/>
                <a:stretch>
                  <a:fillRect l="-14286" r="-10714"/>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C10BE58-205C-C82E-B35B-450E60F539B2}"/>
              </a:ext>
            </a:extLst>
          </p:cNvPr>
          <p:cNvPicPr>
            <a:picLocks noChangeAspect="1"/>
          </p:cNvPicPr>
          <p:nvPr/>
        </p:nvPicPr>
        <p:blipFill>
          <a:blip r:embed="rId9"/>
          <a:stretch>
            <a:fillRect/>
          </a:stretch>
        </p:blipFill>
        <p:spPr>
          <a:xfrm>
            <a:off x="614016" y="3507796"/>
            <a:ext cx="7246811" cy="3247502"/>
          </a:xfrm>
          <a:prstGeom prst="rect">
            <a:avLst/>
          </a:prstGeom>
        </p:spPr>
      </p:pic>
    </p:spTree>
    <p:extLst>
      <p:ext uri="{BB962C8B-B14F-4D97-AF65-F5344CB8AC3E}">
        <p14:creationId xmlns:p14="http://schemas.microsoft.com/office/powerpoint/2010/main" val="3347439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188341"/>
            <a:ext cx="1793429"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6392327" cy="461665"/>
          </a:xfrm>
          <a:prstGeom prst="rect">
            <a:avLst/>
          </a:prstGeom>
          <a:noFill/>
        </p:spPr>
        <p:txBody>
          <a:bodyPr wrap="none" rtlCol="0">
            <a:spAutoFit/>
          </a:bodyPr>
          <a:lstStyle/>
          <a:p>
            <a:r>
              <a:rPr lang="en-US" sz="2400" dirty="0"/>
              <a:t>Let’s recall the assumption of Hartree product</a:t>
            </a:r>
          </a:p>
        </p:txBody>
      </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9461" y="1422392"/>
            <a:ext cx="2512070" cy="438912"/>
          </a:xfrm>
          <a:prstGeom prst="rect">
            <a:avLst/>
          </a:prstGeom>
        </p:spPr>
      </p:pic>
      <p:pic>
        <p:nvPicPr>
          <p:cNvPr id="10" name="Picture 9">
            <a:extLst>
              <a:ext uri="{FF2B5EF4-FFF2-40B4-BE49-F238E27FC236}">
                <a16:creationId xmlns:a16="http://schemas.microsoft.com/office/drawing/2014/main" id="{784E93BB-46D1-BC17-DFD7-306D842403CF}"/>
              </a:ext>
            </a:extLst>
          </p:cNvPr>
          <p:cNvPicPr>
            <a:picLocks noChangeAspect="1"/>
          </p:cNvPicPr>
          <p:nvPr/>
        </p:nvPicPr>
        <p:blipFill>
          <a:blip r:embed="rId4"/>
          <a:stretch>
            <a:fillRect/>
          </a:stretch>
        </p:blipFill>
        <p:spPr>
          <a:xfrm>
            <a:off x="5497809" y="1398864"/>
            <a:ext cx="2341767" cy="386810"/>
          </a:xfrm>
          <a:prstGeom prst="rect">
            <a:avLst/>
          </a:prstGeom>
        </p:spPr>
      </p:pic>
      <p:sp>
        <p:nvSpPr>
          <p:cNvPr id="13" name="TextBox 12">
            <a:extLst>
              <a:ext uri="{FF2B5EF4-FFF2-40B4-BE49-F238E27FC236}">
                <a16:creationId xmlns:a16="http://schemas.microsoft.com/office/drawing/2014/main" id="{58AB91E0-8BFF-06A1-43C5-76F8EA17EA35}"/>
              </a:ext>
            </a:extLst>
          </p:cNvPr>
          <p:cNvSpPr txBox="1"/>
          <p:nvPr/>
        </p:nvSpPr>
        <p:spPr>
          <a:xfrm>
            <a:off x="2245108" y="1410525"/>
            <a:ext cx="269626" cy="461665"/>
          </a:xfrm>
          <a:prstGeom prst="rect">
            <a:avLst/>
          </a:prstGeom>
          <a:noFill/>
        </p:spPr>
        <p:txBody>
          <a:bodyPr wrap="none" rtlCol="0">
            <a:spAutoFit/>
          </a:bodyPr>
          <a:lstStyle/>
          <a:p>
            <a:r>
              <a:rPr lang="en-US" sz="24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AFE648-817C-8C55-E40E-E72D73340539}"/>
                  </a:ext>
                </a:extLst>
              </p:cNvPr>
              <p:cNvSpPr txBox="1"/>
              <p:nvPr/>
            </p:nvSpPr>
            <p:spPr>
              <a:xfrm>
                <a:off x="390545" y="2051514"/>
                <a:ext cx="8296256" cy="830997"/>
              </a:xfrm>
              <a:prstGeom prst="rect">
                <a:avLst/>
              </a:prstGeom>
              <a:noFill/>
            </p:spPr>
            <p:txBody>
              <a:bodyPr wrap="square" rtlCol="0">
                <a:spAutoFit/>
              </a:bodyPr>
              <a:lstStyle/>
              <a:p>
                <a14:m>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Ψ</m:t>
                        </m:r>
                      </m:e>
                      <m:sup>
                        <m:r>
                          <a:rPr lang="en-US" sz="2400" b="0" i="1" dirty="0" smtClean="0">
                            <a:latin typeface="Cambria Math" panose="02040503050406030204" pitchFamily="18" charset="0"/>
                          </a:rPr>
                          <m:t>𝐻𝑃</m:t>
                        </m:r>
                      </m:sup>
                    </m:sSup>
                  </m:oMath>
                </a14:m>
                <a:r>
                  <a:rPr lang="en-US" sz="2400" dirty="0"/>
                  <a:t> can be replaced with a Slater determinant to include the exchange effect </a:t>
                </a:r>
              </a:p>
            </p:txBody>
          </p:sp>
        </mc:Choice>
        <mc:Fallback xmlns="">
          <p:sp>
            <p:nvSpPr>
              <p:cNvPr id="14" name="TextBox 13">
                <a:extLst>
                  <a:ext uri="{FF2B5EF4-FFF2-40B4-BE49-F238E27FC236}">
                    <a16:creationId xmlns:a16="http://schemas.microsoft.com/office/drawing/2014/main" id="{8EAFE648-817C-8C55-E40E-E72D73340539}"/>
                  </a:ext>
                </a:extLst>
              </p:cNvPr>
              <p:cNvSpPr txBox="1">
                <a:spLocks noRot="1" noChangeAspect="1" noMove="1" noResize="1" noEditPoints="1" noAdjustHandles="1" noChangeArrowheads="1" noChangeShapeType="1" noTextEdit="1"/>
              </p:cNvSpPr>
              <p:nvPr/>
            </p:nvSpPr>
            <p:spPr>
              <a:xfrm>
                <a:off x="390545" y="2051514"/>
                <a:ext cx="8296256" cy="830997"/>
              </a:xfrm>
              <a:prstGeom prst="rect">
                <a:avLst/>
              </a:prstGeom>
              <a:blipFill>
                <a:blip r:embed="rId5"/>
                <a:stretch>
                  <a:fillRect l="-1070" t="-5970" b="-1343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CDCAFC4-29CA-E1F9-FCD6-C5808B5BDB47}"/>
              </a:ext>
            </a:extLst>
          </p:cNvPr>
          <p:cNvSpPr txBox="1"/>
          <p:nvPr/>
        </p:nvSpPr>
        <p:spPr>
          <a:xfrm>
            <a:off x="390545" y="5831778"/>
            <a:ext cx="8296256" cy="830997"/>
          </a:xfrm>
          <a:prstGeom prst="rect">
            <a:avLst/>
          </a:prstGeom>
          <a:noFill/>
        </p:spPr>
        <p:txBody>
          <a:bodyPr wrap="square" rtlCol="0">
            <a:spAutoFit/>
          </a:bodyPr>
          <a:lstStyle/>
          <a:p>
            <a:pPr algn="just"/>
            <a:r>
              <a:rPr lang="en-US" sz="2400" dirty="0"/>
              <a:t>The important constraint is that </a:t>
            </a:r>
            <a:r>
              <a:rPr lang="en-US" sz="2400" i="1" dirty="0"/>
              <a:t>the Hamiltonian acts on N non-interacting electrons or N-electrons within a mean-field. </a:t>
            </a:r>
          </a:p>
        </p:txBody>
      </p:sp>
      <p:pic>
        <p:nvPicPr>
          <p:cNvPr id="4" name="Picture 3">
            <a:extLst>
              <a:ext uri="{FF2B5EF4-FFF2-40B4-BE49-F238E27FC236}">
                <a16:creationId xmlns:a16="http://schemas.microsoft.com/office/drawing/2014/main" id="{F03517B2-093C-51F8-A8BF-D5EA841337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8" y="2882511"/>
            <a:ext cx="4521166" cy="369471"/>
          </a:xfrm>
          <a:prstGeom prst="rect">
            <a:avLst/>
          </a:prstGeom>
        </p:spPr>
      </p:pic>
      <p:pic>
        <p:nvPicPr>
          <p:cNvPr id="7" name="Picture 6">
            <a:extLst>
              <a:ext uri="{FF2B5EF4-FFF2-40B4-BE49-F238E27FC236}">
                <a16:creationId xmlns:a16="http://schemas.microsoft.com/office/drawing/2014/main" id="{76D7C002-0A1D-E2B8-66EC-08F2E3EFFAA0}"/>
              </a:ext>
            </a:extLst>
          </p:cNvPr>
          <p:cNvPicPr>
            <a:picLocks noChangeAspect="1"/>
          </p:cNvPicPr>
          <p:nvPr/>
        </p:nvPicPr>
        <p:blipFill>
          <a:blip r:embed="rId7"/>
          <a:stretch>
            <a:fillRect/>
          </a:stretch>
        </p:blipFill>
        <p:spPr>
          <a:xfrm>
            <a:off x="488519" y="3292884"/>
            <a:ext cx="7163895" cy="84124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07DE49-566F-F3BB-F41B-E238203D0558}"/>
                  </a:ext>
                </a:extLst>
              </p:cNvPr>
              <p:cNvSpPr txBox="1"/>
              <p:nvPr/>
            </p:nvSpPr>
            <p:spPr>
              <a:xfrm>
                <a:off x="390545" y="4134132"/>
                <a:ext cx="8296256" cy="1244508"/>
              </a:xfrm>
              <a:prstGeom prst="rect">
                <a:avLst/>
              </a:prstGeom>
              <a:noFill/>
            </p:spPr>
            <p:txBody>
              <a:bodyPr wrap="square" rtlCol="0">
                <a:spAutoFit/>
              </a:bodyPr>
              <a:lstStyle/>
              <a:p>
                <a:pPr algn="just"/>
                <a:r>
                  <a:rPr lang="en-US" sz="2400" dirty="0"/>
                  <a:t>The requirement of same spatial orbitals for each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spins can be further relaxed by unrestricted formalism with the sacrifice of it being an eigenfunction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1" name="TextBox 10">
                <a:extLst>
                  <a:ext uri="{FF2B5EF4-FFF2-40B4-BE49-F238E27FC236}">
                    <a16:creationId xmlns:a16="http://schemas.microsoft.com/office/drawing/2014/main" id="{7E07DE49-566F-F3BB-F41B-E238203D0558}"/>
                  </a:ext>
                </a:extLst>
              </p:cNvPr>
              <p:cNvSpPr txBox="1">
                <a:spLocks noRot="1" noChangeAspect="1" noMove="1" noResize="1" noEditPoints="1" noAdjustHandles="1" noChangeArrowheads="1" noChangeShapeType="1" noTextEdit="1"/>
              </p:cNvSpPr>
              <p:nvPr/>
            </p:nvSpPr>
            <p:spPr>
              <a:xfrm>
                <a:off x="390545" y="4134132"/>
                <a:ext cx="8296256" cy="1244508"/>
              </a:xfrm>
              <a:prstGeom prst="rect">
                <a:avLst/>
              </a:prstGeom>
              <a:blipFill>
                <a:blip r:embed="rId8"/>
                <a:stretch>
                  <a:fillRect l="-1070" t="-4040" r="-1223" b="-808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67FB18E-CF9F-9381-261D-C42EF1EDF77D}"/>
              </a:ext>
            </a:extLst>
          </p:cNvPr>
          <p:cNvSpPr txBox="1"/>
          <p:nvPr/>
        </p:nvSpPr>
        <p:spPr>
          <a:xfrm>
            <a:off x="5042342" y="1410525"/>
            <a:ext cx="269626" cy="461665"/>
          </a:xfrm>
          <a:prstGeom prst="rect">
            <a:avLst/>
          </a:prstGeom>
          <a:noFill/>
        </p:spPr>
        <p:txBody>
          <a:bodyPr wrap="none" rtlCol="0">
            <a:spAutoFit/>
          </a:bodyPr>
          <a:lstStyle/>
          <a:p>
            <a:r>
              <a:rPr lang="en-US" sz="2400" dirty="0"/>
              <a:t>,</a:t>
            </a:r>
          </a:p>
        </p:txBody>
      </p:sp>
      <p:pic>
        <p:nvPicPr>
          <p:cNvPr id="20" name="Picture 19">
            <a:extLst>
              <a:ext uri="{FF2B5EF4-FFF2-40B4-BE49-F238E27FC236}">
                <a16:creationId xmlns:a16="http://schemas.microsoft.com/office/drawing/2014/main" id="{AF7C7BAA-D8C8-FFE3-4370-50BC553F581B}"/>
              </a:ext>
            </a:extLst>
          </p:cNvPr>
          <p:cNvPicPr>
            <a:picLocks noChangeAspect="1"/>
          </p:cNvPicPr>
          <p:nvPr/>
        </p:nvPicPr>
        <p:blipFill>
          <a:blip r:embed="rId9"/>
          <a:stretch>
            <a:fillRect/>
          </a:stretch>
        </p:blipFill>
        <p:spPr>
          <a:xfrm>
            <a:off x="488518" y="5385753"/>
            <a:ext cx="3210988" cy="438912"/>
          </a:xfrm>
          <a:prstGeom prst="rect">
            <a:avLst/>
          </a:prstGeom>
        </p:spPr>
      </p:pic>
    </p:spTree>
    <p:extLst>
      <p:ext uri="{BB962C8B-B14F-4D97-AF65-F5344CB8AC3E}">
        <p14:creationId xmlns:p14="http://schemas.microsoft.com/office/powerpoint/2010/main" val="3790847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To find a Hamiltonian that will satisfy this constraint, let’s start with a Lagrange multiplier</a:t>
            </a:r>
          </a:p>
        </p:txBody>
      </p:sp>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25391"/>
            <a:ext cx="6244648" cy="841248"/>
          </a:xfrm>
          <a:prstGeom prst="rect">
            <a:avLst/>
          </a:prstGeom>
        </p:spPr>
      </p:pic>
      <p:sp>
        <p:nvSpPr>
          <p:cNvPr id="5" name="TextBox 4">
            <a:extLst>
              <a:ext uri="{FF2B5EF4-FFF2-40B4-BE49-F238E27FC236}">
                <a16:creationId xmlns:a16="http://schemas.microsoft.com/office/drawing/2014/main" id="{0F876FE7-FFCA-5720-0B7B-52BB32EF391B}"/>
              </a:ext>
            </a:extLst>
          </p:cNvPr>
          <p:cNvSpPr txBox="1"/>
          <p:nvPr/>
        </p:nvSpPr>
        <p:spPr>
          <a:xfrm>
            <a:off x="390544" y="2466639"/>
            <a:ext cx="8296256" cy="461665"/>
          </a:xfrm>
          <a:prstGeom prst="rect">
            <a:avLst/>
          </a:prstGeom>
          <a:noFill/>
        </p:spPr>
        <p:txBody>
          <a:bodyPr wrap="square" rtlCol="0">
            <a:spAutoFit/>
          </a:bodyPr>
          <a:lstStyle/>
          <a:p>
            <a:pPr algn="just"/>
            <a:r>
              <a:rPr lang="en-US" sz="2400" dirty="0"/>
              <a:t>where</a:t>
            </a:r>
          </a:p>
        </p:txBody>
      </p:sp>
      <p:pic>
        <p:nvPicPr>
          <p:cNvPr id="6" name="Picture 5">
            <a:extLst>
              <a:ext uri="{FF2B5EF4-FFF2-40B4-BE49-F238E27FC236}">
                <a16:creationId xmlns:a16="http://schemas.microsoft.com/office/drawing/2014/main" id="{2193AB24-2560-976F-E8BD-595F4D491CEB}"/>
              </a:ext>
            </a:extLst>
          </p:cNvPr>
          <p:cNvPicPr>
            <a:picLocks noChangeAspect="1"/>
          </p:cNvPicPr>
          <p:nvPr/>
        </p:nvPicPr>
        <p:blipFill rotWithShape="1">
          <a:blip r:embed="rId3"/>
          <a:srcRect l="1610" r="39967" b="57848"/>
          <a:stretch/>
        </p:blipFill>
        <p:spPr>
          <a:xfrm>
            <a:off x="488518" y="3770620"/>
            <a:ext cx="4789714" cy="500696"/>
          </a:xfrm>
          <a:prstGeom prst="rect">
            <a:avLst/>
          </a:prstGeom>
        </p:spPr>
      </p:pic>
      <p:pic>
        <p:nvPicPr>
          <p:cNvPr id="7" name="Picture 6">
            <a:extLst>
              <a:ext uri="{FF2B5EF4-FFF2-40B4-BE49-F238E27FC236}">
                <a16:creationId xmlns:a16="http://schemas.microsoft.com/office/drawing/2014/main" id="{013A778F-DEE4-CFF7-9F95-000C847207D8}"/>
              </a:ext>
            </a:extLst>
          </p:cNvPr>
          <p:cNvPicPr>
            <a:picLocks noChangeAspect="1"/>
          </p:cNvPicPr>
          <p:nvPr/>
        </p:nvPicPr>
        <p:blipFill>
          <a:blip r:embed="rId4"/>
          <a:stretch>
            <a:fillRect/>
          </a:stretch>
        </p:blipFill>
        <p:spPr>
          <a:xfrm>
            <a:off x="488518" y="2927652"/>
            <a:ext cx="7134636" cy="841248"/>
          </a:xfrm>
          <a:prstGeom prst="rect">
            <a:avLst/>
          </a:prstGeom>
        </p:spPr>
      </p:pic>
      <p:pic>
        <p:nvPicPr>
          <p:cNvPr id="9" name="Picture 8">
            <a:extLst>
              <a:ext uri="{FF2B5EF4-FFF2-40B4-BE49-F238E27FC236}">
                <a16:creationId xmlns:a16="http://schemas.microsoft.com/office/drawing/2014/main" id="{7F27B5A6-D8D5-BEB6-2C6E-2B40DA598A64}"/>
              </a:ext>
            </a:extLst>
          </p:cNvPr>
          <p:cNvPicPr>
            <a:picLocks noChangeAspect="1"/>
          </p:cNvPicPr>
          <p:nvPr/>
        </p:nvPicPr>
        <p:blipFill rotWithShape="1">
          <a:blip r:embed="rId3"/>
          <a:srcRect t="53674"/>
          <a:stretch/>
        </p:blipFill>
        <p:spPr>
          <a:xfrm>
            <a:off x="488518" y="4272943"/>
            <a:ext cx="8198282" cy="550270"/>
          </a:xfrm>
          <a:prstGeom prst="rect">
            <a:avLst/>
          </a:prstGeom>
        </p:spPr>
      </p:pic>
    </p:spTree>
    <p:extLst>
      <p:ext uri="{BB962C8B-B14F-4D97-AF65-F5344CB8AC3E}">
        <p14:creationId xmlns:p14="http://schemas.microsoft.com/office/powerpoint/2010/main" val="1937428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200329"/>
          </a:xfrm>
          <a:prstGeom prst="rect">
            <a:avLst/>
          </a:prstGeom>
          <a:noFill/>
        </p:spPr>
        <p:txBody>
          <a:bodyPr wrap="square" rtlCol="0">
            <a:spAutoFit/>
          </a:bodyPr>
          <a:lstStyle/>
          <a:p>
            <a:pPr algn="just"/>
            <a:r>
              <a:rPr lang="en-US" sz="2400" dirty="0"/>
              <a:t>In order for the </a:t>
            </a:r>
            <a:r>
              <a:rPr lang="en-US" sz="2400" i="1" dirty="0"/>
              <a:t>Hamiltonian to act on N-electrons within a mean-field</a:t>
            </a:r>
            <a:r>
              <a:rPr lang="en-US" sz="2400" dirty="0"/>
              <a:t>, the two-electron integrals are replaced with mean-field integrals (operators).</a:t>
            </a:r>
          </a:p>
        </p:txBody>
      </p:sp>
      <p:pic>
        <p:nvPicPr>
          <p:cNvPr id="10" name="Picture 9">
            <a:extLst>
              <a:ext uri="{FF2B5EF4-FFF2-40B4-BE49-F238E27FC236}">
                <a16:creationId xmlns:a16="http://schemas.microsoft.com/office/drawing/2014/main" id="{E47E46AC-4AD9-3D37-AACA-C918A19F010A}"/>
              </a:ext>
            </a:extLst>
          </p:cNvPr>
          <p:cNvPicPr>
            <a:picLocks noChangeAspect="1"/>
          </p:cNvPicPr>
          <p:nvPr/>
        </p:nvPicPr>
        <p:blipFill rotWithShape="1">
          <a:blip r:embed="rId2"/>
          <a:srcRect l="47726"/>
          <a:stretch/>
        </p:blipFill>
        <p:spPr>
          <a:xfrm>
            <a:off x="488518" y="2045485"/>
            <a:ext cx="3729585" cy="841248"/>
          </a:xfrm>
          <a:prstGeom prst="rect">
            <a:avLst/>
          </a:prstGeom>
        </p:spPr>
      </p:pic>
      <p:pic>
        <p:nvPicPr>
          <p:cNvPr id="11" name="Picture 10">
            <a:extLst>
              <a:ext uri="{FF2B5EF4-FFF2-40B4-BE49-F238E27FC236}">
                <a16:creationId xmlns:a16="http://schemas.microsoft.com/office/drawing/2014/main" id="{44623CBA-8682-2652-855A-AEFE0745A799}"/>
              </a:ext>
            </a:extLst>
          </p:cNvPr>
          <p:cNvPicPr>
            <a:picLocks noChangeAspect="1"/>
          </p:cNvPicPr>
          <p:nvPr/>
        </p:nvPicPr>
        <p:blipFill>
          <a:blip r:embed="rId3"/>
          <a:stretch>
            <a:fillRect/>
          </a:stretch>
        </p:blipFill>
        <p:spPr>
          <a:xfrm>
            <a:off x="488518" y="3429000"/>
            <a:ext cx="7772400" cy="9088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A685BD-68CB-DB5D-2510-5A27D0E2751B}"/>
                  </a:ext>
                </a:extLst>
              </p:cNvPr>
              <p:cNvSpPr txBox="1"/>
              <p:nvPr/>
            </p:nvSpPr>
            <p:spPr>
              <a:xfrm rot="5400000">
                <a:off x="2085447" y="2930305"/>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98A685BD-68CB-DB5D-2510-5A27D0E2751B}"/>
                  </a:ext>
                </a:extLst>
              </p:cNvPr>
              <p:cNvSpPr txBox="1">
                <a:spLocks noRot="1" noChangeAspect="1" noMove="1" noResize="1" noEditPoints="1" noAdjustHandles="1" noChangeArrowheads="1" noChangeShapeType="1" noTextEdit="1"/>
              </p:cNvSpPr>
              <p:nvPr/>
            </p:nvSpPr>
            <p:spPr>
              <a:xfrm rot="5400000">
                <a:off x="2085447" y="2930305"/>
                <a:ext cx="53572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DDAA9-EAB2-5EB5-E6AB-690757025EB8}"/>
                  </a:ext>
                </a:extLst>
              </p:cNvPr>
              <p:cNvSpPr txBox="1"/>
              <p:nvPr/>
            </p:nvSpPr>
            <p:spPr>
              <a:xfrm>
                <a:off x="390543" y="4335740"/>
                <a:ext cx="8296256" cy="232826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first term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𝐽</m:t>
                            </m:r>
                          </m:e>
                        </m:acc>
                      </m:e>
                      <m:sub>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a14:m>
                <a:r>
                  <a:rPr lang="en-US" sz="2400" dirty="0"/>
                  <a:t> is a local operator that describes the total averaged potential acting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(1)</m:t>
                    </m:r>
                  </m:oMath>
                </a14:m>
                <a:r>
                  <a:rPr lang="en-US" sz="2400" dirty="0"/>
                  <a:t>.</a:t>
                </a:r>
              </a:p>
              <a:p>
                <a:pPr marL="342900" indent="-342900" algn="just">
                  <a:buFont typeface="Arial" panose="020B0604020202020204" pitchFamily="34" charset="0"/>
                  <a:buChar char="•"/>
                </a:pPr>
                <a:r>
                  <a:rPr lang="en-US" sz="2400" dirty="0"/>
                  <a:t>The second term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𝐾</m:t>
                            </m:r>
                          </m:e>
                        </m:acc>
                      </m:e>
                      <m:sub>
                        <m:r>
                          <a:rPr lang="en-US" sz="2400" i="1">
                            <a:latin typeface="Cambria Math" panose="02040503050406030204" pitchFamily="18" charset="0"/>
                          </a:rPr>
                          <m:t>𝑏</m:t>
                        </m:r>
                      </m:sub>
                    </m:sSub>
                    <m:d>
                      <m:dPr>
                        <m:ctrlPr>
                          <a:rPr lang="en-US" sz="2400" i="1">
                            <a:latin typeface="Cambria Math" panose="02040503050406030204" pitchFamily="18" charset="0"/>
                          </a:rPr>
                        </m:ctrlPr>
                      </m:dPr>
                      <m:e>
                        <m:r>
                          <a:rPr lang="en-US" sz="2400" i="1">
                            <a:latin typeface="Cambria Math" panose="02040503050406030204" pitchFamily="18" charset="0"/>
                          </a:rPr>
                          <m:t>1</m:t>
                        </m:r>
                      </m:e>
                    </m:d>
                  </m:oMath>
                </a14:m>
                <a:r>
                  <a:rPr lang="en-US" sz="2400" dirty="0"/>
                  <a:t> is a </a:t>
                </a:r>
                <a:r>
                  <a:rPr lang="en-US" sz="2400" i="1" dirty="0"/>
                  <a:t>non-local</a:t>
                </a:r>
                <a:r>
                  <a:rPr lang="en-US" sz="2400" dirty="0"/>
                  <a:t> operator that describes the total averaged potential, formed by other electrons if they were smeared in the space of </a:t>
                </a:r>
                <a14:m>
                  <m:oMath xmlns:m="http://schemas.openxmlformats.org/officeDocument/2006/math">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𝜒</m:t>
                        </m:r>
                      </m:e>
                      <m:sub>
                        <m:r>
                          <a:rPr lang="en-US" sz="2400" i="1">
                            <a:latin typeface="Cambria Math" panose="02040503050406030204" pitchFamily="18" charset="0"/>
                          </a:rPr>
                          <m:t>𝑏</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b="0" i="1" smtClean="0">
                            <a:latin typeface="Cambria Math" panose="02040503050406030204" pitchFamily="18" charset="0"/>
                          </a:rPr>
                          <m:t>𝑎</m:t>
                        </m:r>
                      </m:sub>
                    </m:sSub>
                  </m:oMath>
                </a14:m>
                <a:r>
                  <a:rPr lang="en-US" sz="2400" dirty="0"/>
                  <a:t>, acting on electron one if it was in spin orbital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𝑏</m:t>
                        </m:r>
                      </m:sub>
                    </m:sSub>
                  </m:oMath>
                </a14:m>
                <a:r>
                  <a:rPr lang="en-US" sz="2400" dirty="0"/>
                  <a:t>. </a:t>
                </a:r>
              </a:p>
            </p:txBody>
          </p:sp>
        </mc:Choice>
        <mc:Fallback xmlns="">
          <p:sp>
            <p:nvSpPr>
              <p:cNvPr id="7" name="TextBox 6">
                <a:extLst>
                  <a:ext uri="{FF2B5EF4-FFF2-40B4-BE49-F238E27FC236}">
                    <a16:creationId xmlns:a16="http://schemas.microsoft.com/office/drawing/2014/main" id="{15BDDAA9-EAB2-5EB5-E6AB-690757025EB8}"/>
                  </a:ext>
                </a:extLst>
              </p:cNvPr>
              <p:cNvSpPr txBox="1">
                <a:spLocks noRot="1" noChangeAspect="1" noMove="1" noResize="1" noEditPoints="1" noAdjustHandles="1" noChangeArrowheads="1" noChangeShapeType="1" noTextEdit="1"/>
              </p:cNvSpPr>
              <p:nvPr/>
            </p:nvSpPr>
            <p:spPr>
              <a:xfrm>
                <a:off x="390543" y="4335740"/>
                <a:ext cx="8296256" cy="2328266"/>
              </a:xfrm>
              <a:prstGeom prst="rect">
                <a:avLst/>
              </a:prstGeom>
              <a:blipFill>
                <a:blip r:embed="rId5"/>
                <a:stretch>
                  <a:fillRect l="-917" t="-1630" r="-2141" b="-4891"/>
                </a:stretch>
              </a:blipFill>
            </p:spPr>
            <p:txBody>
              <a:bodyPr/>
              <a:lstStyle/>
              <a:p>
                <a:r>
                  <a:rPr lang="en-US">
                    <a:noFill/>
                  </a:rPr>
                  <a:t> </a:t>
                </a:r>
              </a:p>
            </p:txBody>
          </p:sp>
        </mc:Fallback>
      </mc:AlternateContent>
    </p:spTree>
    <p:extLst>
      <p:ext uri="{BB962C8B-B14F-4D97-AF65-F5344CB8AC3E}">
        <p14:creationId xmlns:p14="http://schemas.microsoft.com/office/powerpoint/2010/main" val="3758852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With the mean-field approximation, we can write down the (pseudo)eigenvalue problem which gives orbital energies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4102929"/>
            <a:ext cx="8296256" cy="2308324"/>
          </a:xfrm>
          <a:prstGeom prst="rect">
            <a:avLst/>
          </a:prstGeom>
          <a:noFill/>
        </p:spPr>
        <p:txBody>
          <a:bodyPr wrap="square" rtlCol="0">
            <a:spAutoFit/>
          </a:bodyPr>
          <a:lstStyle/>
          <a:p>
            <a:pPr algn="just"/>
            <a:r>
              <a:rPr lang="en-US" sz="2400" dirty="0"/>
              <a:t>This last equation that the coulomb and exchange interactions cancel each other out exactly at the one-electron limit may seem trivial. However, </a:t>
            </a:r>
            <a:r>
              <a:rPr lang="en-US" sz="2400" i="1" dirty="0"/>
              <a:t>it is a very important physical constraint and it is one of the main errors in density functional theory (DFT) called self-interaction error. </a:t>
            </a:r>
            <a:r>
              <a:rPr lang="en-US" sz="2400" dirty="0"/>
              <a:t>We shall come back to this when we discuss DFT.</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stretch>
            <a:fillRect/>
          </a:stretch>
        </p:blipFill>
        <p:spPr>
          <a:xfrm>
            <a:off x="488518" y="1610661"/>
            <a:ext cx="5734849" cy="841248"/>
          </a:xfrm>
          <a:prstGeom prst="rect">
            <a:avLst/>
          </a:prstGeom>
        </p:spPr>
      </p:pic>
      <p:sp>
        <p:nvSpPr>
          <p:cNvPr id="11" name="TextBox 10">
            <a:extLst>
              <a:ext uri="{FF2B5EF4-FFF2-40B4-BE49-F238E27FC236}">
                <a16:creationId xmlns:a16="http://schemas.microsoft.com/office/drawing/2014/main" id="{2A353C10-46E2-24E6-A1F8-4C3088EBDABE}"/>
              </a:ext>
            </a:extLst>
          </p:cNvPr>
          <p:cNvSpPr txBox="1"/>
          <p:nvPr/>
        </p:nvSpPr>
        <p:spPr>
          <a:xfrm>
            <a:off x="390545" y="2448284"/>
            <a:ext cx="8296256" cy="461665"/>
          </a:xfrm>
          <a:prstGeom prst="rect">
            <a:avLst/>
          </a:prstGeom>
          <a:noFill/>
        </p:spPr>
        <p:txBody>
          <a:bodyPr wrap="square" rtlCol="0">
            <a:spAutoFit/>
          </a:bodyPr>
          <a:lstStyle/>
          <a:p>
            <a:pPr algn="just"/>
            <a:r>
              <a:rPr lang="en-US" sz="2400" dirty="0"/>
              <a:t>The operator (</a:t>
            </a:r>
            <a:r>
              <a:rPr lang="en-US" sz="2400" dirty="0" err="1"/>
              <a:t>Fock</a:t>
            </a:r>
            <a:r>
              <a:rPr lang="en-US" sz="2400" dirty="0"/>
              <a:t> operator) can be further written as</a:t>
            </a:r>
          </a:p>
        </p:txBody>
      </p:sp>
      <p:pic>
        <p:nvPicPr>
          <p:cNvPr id="12" name="Picture 11">
            <a:extLst>
              <a:ext uri="{FF2B5EF4-FFF2-40B4-BE49-F238E27FC236}">
                <a16:creationId xmlns:a16="http://schemas.microsoft.com/office/drawing/2014/main" id="{AB8B9424-409B-B82F-A7E9-8D501B265602}"/>
              </a:ext>
            </a:extLst>
          </p:cNvPr>
          <p:cNvPicPr>
            <a:picLocks noChangeAspect="1"/>
          </p:cNvPicPr>
          <p:nvPr/>
        </p:nvPicPr>
        <p:blipFill>
          <a:blip r:embed="rId3"/>
          <a:stretch>
            <a:fillRect/>
          </a:stretch>
        </p:blipFill>
        <p:spPr>
          <a:xfrm>
            <a:off x="488518" y="2909949"/>
            <a:ext cx="4385198" cy="658368"/>
          </a:xfrm>
          <a:prstGeom prst="rect">
            <a:avLst/>
          </a:prstGeom>
        </p:spPr>
      </p:pic>
      <p:sp>
        <p:nvSpPr>
          <p:cNvPr id="13" name="TextBox 12">
            <a:extLst>
              <a:ext uri="{FF2B5EF4-FFF2-40B4-BE49-F238E27FC236}">
                <a16:creationId xmlns:a16="http://schemas.microsoft.com/office/drawing/2014/main" id="{934A2A39-E34E-49B1-8C66-8E8231EA0D8F}"/>
              </a:ext>
            </a:extLst>
          </p:cNvPr>
          <p:cNvSpPr txBox="1"/>
          <p:nvPr/>
        </p:nvSpPr>
        <p:spPr>
          <a:xfrm>
            <a:off x="390545" y="3621564"/>
            <a:ext cx="8296256" cy="461665"/>
          </a:xfrm>
          <a:prstGeom prst="rect">
            <a:avLst/>
          </a:prstGeom>
          <a:noFill/>
        </p:spPr>
        <p:txBody>
          <a:bodyPr wrap="square" rtlCol="0">
            <a:spAutoFit/>
          </a:bodyPr>
          <a:lstStyle/>
          <a:p>
            <a:pPr algn="just"/>
            <a:r>
              <a:rPr lang="en-US" sz="2400" dirty="0"/>
              <a:t>because</a:t>
            </a:r>
          </a:p>
        </p:txBody>
      </p:sp>
      <p:pic>
        <p:nvPicPr>
          <p:cNvPr id="18" name="Picture 17">
            <a:extLst>
              <a:ext uri="{FF2B5EF4-FFF2-40B4-BE49-F238E27FC236}">
                <a16:creationId xmlns:a16="http://schemas.microsoft.com/office/drawing/2014/main" id="{03877132-86FD-F4BD-F59B-7F108293502C}"/>
              </a:ext>
            </a:extLst>
          </p:cNvPr>
          <p:cNvPicPr>
            <a:picLocks noChangeAspect="1"/>
          </p:cNvPicPr>
          <p:nvPr/>
        </p:nvPicPr>
        <p:blipFill>
          <a:blip r:embed="rId4"/>
          <a:stretch>
            <a:fillRect/>
          </a:stretch>
        </p:blipFill>
        <p:spPr>
          <a:xfrm>
            <a:off x="1821343" y="3632940"/>
            <a:ext cx="3824805" cy="438912"/>
          </a:xfrm>
          <a:prstGeom prst="rect">
            <a:avLst/>
          </a:prstGeom>
        </p:spPr>
      </p:pic>
    </p:spTree>
    <p:extLst>
      <p:ext uri="{BB962C8B-B14F-4D97-AF65-F5344CB8AC3E}">
        <p14:creationId xmlns:p14="http://schemas.microsoft.com/office/powerpoint/2010/main" val="3249253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2BA1-8B40-F6A2-3C0E-5A6FBAEE5E90}"/>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CBD1652C-F71C-A9D0-6D92-FFD98F0C7A6E}"/>
              </a:ext>
            </a:extLst>
          </p:cNvPr>
          <p:cNvSpPr>
            <a:spLocks noGrp="1"/>
          </p:cNvSpPr>
          <p:nvPr>
            <p:ph idx="1"/>
          </p:nvPr>
        </p:nvSpPr>
        <p:spPr/>
        <p:txBody>
          <a:bodyPr/>
          <a:lstStyle/>
          <a:p>
            <a:pPr marL="0" indent="0">
              <a:buNone/>
            </a:pPr>
            <a:r>
              <a:rPr lang="en-US" dirty="0"/>
              <a:t>To show that the two electron coulombic interaction (J</a:t>
            </a:r>
            <a:r>
              <a:rPr lang="en-US" baseline="-25000" dirty="0"/>
              <a:t>a</a:t>
            </a:r>
            <a:r>
              <a:rPr lang="en-US" dirty="0"/>
              <a:t>(1)) and the exchange interaction (K</a:t>
            </a:r>
            <a:r>
              <a:rPr lang="en-US" baseline="-25000" dirty="0"/>
              <a:t>a</a:t>
            </a:r>
            <a:r>
              <a:rPr lang="en-US" dirty="0"/>
              <a:t>(1))  cancel each other at the one electron limit as a result of the Slater determinant, we will investigate the simplest case, H, using the minimal basis (STO-3G, to be discussed) and UHF with HF equation or UKS (KS = Kohn Sham orbitals, to be discussed) with the PBE functional.</a:t>
            </a:r>
          </a:p>
          <a:p>
            <a:pPr marL="0" indent="0">
              <a:buNone/>
            </a:pPr>
            <a:r>
              <a:rPr lang="en-US" dirty="0"/>
              <a:t>We know the exact solution to the SE for H, which is -0.5 Eh. Run the </a:t>
            </a:r>
            <a:r>
              <a:rPr lang="en-US" dirty="0" err="1"/>
              <a:t>jupyter</a:t>
            </a:r>
            <a:r>
              <a:rPr lang="en-US" dirty="0"/>
              <a:t> notebook in Exercise4 and see which method yields a better solution and why?</a:t>
            </a:r>
          </a:p>
        </p:txBody>
      </p:sp>
      <p:sp>
        <p:nvSpPr>
          <p:cNvPr id="4" name="Slide Number Placeholder 3">
            <a:extLst>
              <a:ext uri="{FF2B5EF4-FFF2-40B4-BE49-F238E27FC236}">
                <a16:creationId xmlns:a16="http://schemas.microsoft.com/office/drawing/2014/main" id="{6B7D32F5-3A86-2230-B402-FB9DF704F038}"/>
              </a:ext>
            </a:extLst>
          </p:cNvPr>
          <p:cNvSpPr>
            <a:spLocks noGrp="1"/>
          </p:cNvSpPr>
          <p:nvPr>
            <p:ph type="sldNum" sz="quarter" idx="12"/>
          </p:nvPr>
        </p:nvSpPr>
        <p:spPr/>
        <p:txBody>
          <a:bodyPr/>
          <a:lstStyle/>
          <a:p>
            <a:fld id="{E1EB6482-E8AD-494A-B82D-562298BE05A7}" type="slidenum">
              <a:rPr lang="zh-TW" altLang="en-US" smtClean="0"/>
              <a:pPr/>
              <a:t>54</a:t>
            </a:fld>
            <a:endParaRPr lang="zh-TW" altLang="en-US"/>
          </a:p>
        </p:txBody>
      </p:sp>
    </p:spTree>
    <p:extLst>
      <p:ext uri="{BB962C8B-B14F-4D97-AF65-F5344CB8AC3E}">
        <p14:creationId xmlns:p14="http://schemas.microsoft.com/office/powerpoint/2010/main" val="3866095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through </a:t>
            </a:r>
            <a:r>
              <a:rPr lang="en-US" dirty="0" err="1"/>
              <a:t>CompChem</a:t>
            </a:r>
            <a:r>
              <a:rPr lang="en-US" dirty="0"/>
              <a:t>/Practice/Week1/Exercise4</a:t>
            </a:r>
          </a:p>
          <a:p>
            <a:pPr marL="457200" indent="-457200">
              <a:buFont typeface="+mj-lt"/>
              <a:buAutoNum type="arabicPeriod"/>
            </a:pPr>
            <a:r>
              <a:rPr lang="en-US" dirty="0"/>
              <a:t>Open self-interaction-</a:t>
            </a:r>
            <a:r>
              <a:rPr lang="en-US" dirty="0" err="1"/>
              <a:t>error.ipynb</a:t>
            </a: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55</a:t>
            </a:fld>
            <a:endParaRPr lang="zh-TW" altLang="en-US"/>
          </a:p>
        </p:txBody>
      </p:sp>
      <p:pic>
        <p:nvPicPr>
          <p:cNvPr id="6" name="圖片 5">
            <a:extLst>
              <a:ext uri="{FF2B5EF4-FFF2-40B4-BE49-F238E27FC236}">
                <a16:creationId xmlns:a16="http://schemas.microsoft.com/office/drawing/2014/main" id="{840F69FC-6467-4D6B-8F96-9043CBECAE56}"/>
              </a:ext>
            </a:extLst>
          </p:cNvPr>
          <p:cNvPicPr>
            <a:picLocks noChangeAspect="1"/>
          </p:cNvPicPr>
          <p:nvPr/>
        </p:nvPicPr>
        <p:blipFill>
          <a:blip r:embed="rId2"/>
          <a:stretch>
            <a:fillRect/>
          </a:stretch>
        </p:blipFill>
        <p:spPr>
          <a:xfrm>
            <a:off x="917748" y="2182451"/>
            <a:ext cx="7308503" cy="3338910"/>
          </a:xfrm>
          <a:prstGeom prst="rect">
            <a:avLst/>
          </a:prstGeom>
        </p:spPr>
      </p:pic>
    </p:spTree>
    <p:extLst>
      <p:ext uri="{BB962C8B-B14F-4D97-AF65-F5344CB8AC3E}">
        <p14:creationId xmlns:p14="http://schemas.microsoft.com/office/powerpoint/2010/main" val="1062468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CE269-BBE0-4043-8678-EED00EDF5C0D}"/>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31F1B3F8-A006-4A17-BF6F-6C7366C9701B}"/>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A0D01595-773C-48F6-9038-261598EF5F17}"/>
              </a:ext>
            </a:extLst>
          </p:cNvPr>
          <p:cNvSpPr>
            <a:spLocks noGrp="1"/>
          </p:cNvSpPr>
          <p:nvPr>
            <p:ph type="sldNum" sz="quarter" idx="12"/>
          </p:nvPr>
        </p:nvSpPr>
        <p:spPr/>
        <p:txBody>
          <a:bodyPr/>
          <a:lstStyle/>
          <a:p>
            <a:fld id="{E1EB6482-E8AD-494A-B82D-562298BE05A7}" type="slidenum">
              <a:rPr lang="zh-TW" altLang="en-US" smtClean="0"/>
              <a:pPr/>
              <a:t>56</a:t>
            </a:fld>
            <a:endParaRPr lang="zh-TW" altLang="en-US"/>
          </a:p>
        </p:txBody>
      </p:sp>
      <p:pic>
        <p:nvPicPr>
          <p:cNvPr id="5" name="圖片 4">
            <a:extLst>
              <a:ext uri="{FF2B5EF4-FFF2-40B4-BE49-F238E27FC236}">
                <a16:creationId xmlns:a16="http://schemas.microsoft.com/office/drawing/2014/main" id="{D6047433-4FA4-4E84-91AD-3B3F6B95D93B}"/>
              </a:ext>
            </a:extLst>
          </p:cNvPr>
          <p:cNvPicPr>
            <a:picLocks noChangeAspect="1"/>
          </p:cNvPicPr>
          <p:nvPr/>
        </p:nvPicPr>
        <p:blipFill>
          <a:blip r:embed="rId2"/>
          <a:stretch>
            <a:fillRect/>
          </a:stretch>
        </p:blipFill>
        <p:spPr>
          <a:xfrm>
            <a:off x="957262" y="858328"/>
            <a:ext cx="7229475" cy="5486400"/>
          </a:xfrm>
          <a:prstGeom prst="rect">
            <a:avLst/>
          </a:prstGeom>
        </p:spPr>
      </p:pic>
    </p:spTree>
    <p:extLst>
      <p:ext uri="{BB962C8B-B14F-4D97-AF65-F5344CB8AC3E}">
        <p14:creationId xmlns:p14="http://schemas.microsoft.com/office/powerpoint/2010/main" val="225015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7D6C1-8B94-4C01-B5CB-5FD1D8715242}"/>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D16AE7F0-77B4-40D1-AD24-50D3D9684BF5}"/>
              </a:ext>
            </a:extLst>
          </p:cNvPr>
          <p:cNvSpPr>
            <a:spLocks noGrp="1"/>
          </p:cNvSpPr>
          <p:nvPr>
            <p:ph idx="1"/>
          </p:nvPr>
        </p:nvSpPr>
        <p:spPr/>
        <p:txBody>
          <a:bodyPr/>
          <a:lstStyle/>
          <a:p>
            <a:r>
              <a:rPr lang="en-US" dirty="0">
                <a:latin typeface="+mn-lt"/>
              </a:rPr>
              <a:t>UHF</a:t>
            </a:r>
          </a:p>
          <a:p>
            <a:pPr marL="0" indent="0">
              <a:buNone/>
            </a:pPr>
            <a:r>
              <a:rPr lang="en-US" b="0" i="0" dirty="0">
                <a:effectLst/>
                <a:latin typeface="+mn-lt"/>
              </a:rPr>
              <a:t>J11_a is 0.77</a:t>
            </a:r>
            <a:r>
              <a:rPr lang="zh-TW" altLang="en-US" dirty="0">
                <a:latin typeface="+mn-lt"/>
              </a:rPr>
              <a:t> </a:t>
            </a:r>
            <a:r>
              <a:rPr lang="en-US" altLang="zh-TW" dirty="0">
                <a:latin typeface="+mn-lt"/>
              </a:rPr>
              <a:t>Eh</a:t>
            </a:r>
            <a:endParaRPr lang="en-US" b="0" i="0" dirty="0">
              <a:effectLst/>
              <a:latin typeface="+mn-lt"/>
            </a:endParaRPr>
          </a:p>
          <a:p>
            <a:pPr marL="0" indent="0">
              <a:buNone/>
            </a:pPr>
            <a:r>
              <a:rPr lang="en-US" b="0" i="0" dirty="0">
                <a:effectLst/>
                <a:latin typeface="+mn-lt"/>
              </a:rPr>
              <a:t>K11_a is 0.77</a:t>
            </a:r>
            <a:r>
              <a:rPr lang="en-US" dirty="0">
                <a:latin typeface="+mn-lt"/>
              </a:rPr>
              <a:t> Eh</a:t>
            </a:r>
            <a:endParaRPr lang="en-US" b="0" i="0" dirty="0">
              <a:effectLst/>
              <a:latin typeface="+mn-lt"/>
            </a:endParaRPr>
          </a:p>
          <a:p>
            <a:pPr marL="0" indent="0">
              <a:buNone/>
            </a:pPr>
            <a:r>
              <a:rPr lang="en-US" b="0" i="0" dirty="0">
                <a:effectLst/>
                <a:latin typeface="+mn-lt"/>
              </a:rPr>
              <a:t>Self-interaction error is J11_a - K11_a, 0.000 Eh</a:t>
            </a:r>
          </a:p>
          <a:p>
            <a:r>
              <a:rPr lang="en-US" dirty="0">
                <a:latin typeface="+mn-lt"/>
              </a:rPr>
              <a:t>UKS(PBE)</a:t>
            </a:r>
          </a:p>
          <a:p>
            <a:pPr marL="0" indent="0">
              <a:buNone/>
            </a:pPr>
            <a:r>
              <a:rPr lang="en-US" b="0" i="0" dirty="0">
                <a:effectLst/>
                <a:latin typeface="+mn-lt"/>
              </a:rPr>
              <a:t>J11_a is 0.3</a:t>
            </a:r>
            <a:r>
              <a:rPr lang="en-US" altLang="zh-TW" b="0" i="0" dirty="0">
                <a:effectLst/>
                <a:latin typeface="+mn-lt"/>
              </a:rPr>
              <a:t>873</a:t>
            </a:r>
            <a:r>
              <a:rPr lang="en-US" b="0" i="0" dirty="0">
                <a:effectLst/>
                <a:latin typeface="+mn-lt"/>
              </a:rPr>
              <a:t> Eh</a:t>
            </a:r>
          </a:p>
          <a:p>
            <a:pPr marL="0" indent="0">
              <a:buNone/>
            </a:pPr>
            <a:r>
              <a:rPr lang="en-US" b="0" i="0" dirty="0" err="1">
                <a:effectLst/>
                <a:latin typeface="+mn-lt"/>
              </a:rPr>
              <a:t>E_xc</a:t>
            </a:r>
            <a:r>
              <a:rPr lang="en-US" b="0" i="0" dirty="0">
                <a:effectLst/>
                <a:latin typeface="+mn-lt"/>
              </a:rPr>
              <a:t> is </a:t>
            </a:r>
            <a:r>
              <a:rPr lang="en-US" b="0" i="0">
                <a:effectLst/>
                <a:latin typeface="+mn-lt"/>
              </a:rPr>
              <a:t>-0.3</a:t>
            </a:r>
            <a:r>
              <a:rPr lang="en-US" altLang="zh-TW" b="0" i="0">
                <a:effectLst/>
                <a:latin typeface="+mn-lt"/>
              </a:rPr>
              <a:t>851 Eh</a:t>
            </a:r>
            <a:endParaRPr lang="en-US" b="0" i="0" dirty="0">
              <a:effectLst/>
              <a:latin typeface="+mn-lt"/>
            </a:endParaRPr>
          </a:p>
          <a:p>
            <a:pPr marL="0" indent="0">
              <a:buNone/>
            </a:pPr>
            <a:r>
              <a:rPr lang="en-US" b="0" i="0" dirty="0">
                <a:effectLst/>
                <a:latin typeface="+mn-lt"/>
              </a:rPr>
              <a:t>Self-interaction error is J11_a - K11_a, 0.002</a:t>
            </a:r>
            <a:r>
              <a:rPr lang="en-US" altLang="zh-TW" b="0" i="0" dirty="0">
                <a:effectLst/>
                <a:latin typeface="+mn-lt"/>
              </a:rPr>
              <a:t>2</a:t>
            </a:r>
            <a:r>
              <a:rPr lang="en-US" b="0" i="0" dirty="0">
                <a:effectLst/>
                <a:latin typeface="+mn-lt"/>
              </a:rPr>
              <a:t> Eh</a:t>
            </a:r>
            <a:endParaRPr lang="en-US" dirty="0">
              <a:latin typeface="+mn-lt"/>
            </a:endParaRPr>
          </a:p>
        </p:txBody>
      </p:sp>
      <p:sp>
        <p:nvSpPr>
          <p:cNvPr id="4" name="投影片編號版面配置區 3">
            <a:extLst>
              <a:ext uri="{FF2B5EF4-FFF2-40B4-BE49-F238E27FC236}">
                <a16:creationId xmlns:a16="http://schemas.microsoft.com/office/drawing/2014/main" id="{F93F5E7C-40A9-4A8B-9853-66794881A0ED}"/>
              </a:ext>
            </a:extLst>
          </p:cNvPr>
          <p:cNvSpPr>
            <a:spLocks noGrp="1"/>
          </p:cNvSpPr>
          <p:nvPr>
            <p:ph type="sldNum" sz="quarter" idx="12"/>
          </p:nvPr>
        </p:nvSpPr>
        <p:spPr/>
        <p:txBody>
          <a:bodyPr/>
          <a:lstStyle/>
          <a:p>
            <a:fld id="{E1EB6482-E8AD-494A-B82D-562298BE05A7}" type="slidenum">
              <a:rPr lang="zh-TW" altLang="en-US" smtClean="0"/>
              <a:pPr/>
              <a:t>57</a:t>
            </a:fld>
            <a:endParaRPr lang="zh-TW" altLang="en-US"/>
          </a:p>
        </p:txBody>
      </p:sp>
    </p:spTree>
    <p:extLst>
      <p:ext uri="{BB962C8B-B14F-4D97-AF65-F5344CB8AC3E}">
        <p14:creationId xmlns:p14="http://schemas.microsoft.com/office/powerpoint/2010/main" val="3127908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58</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 sum of the eigenvalues from the </a:t>
            </a:r>
            <a:r>
              <a:rPr lang="en-US" sz="2400" dirty="0" err="1"/>
              <a:t>Fock</a:t>
            </a:r>
            <a:r>
              <a:rPr lang="en-US" sz="2400" dirty="0"/>
              <a:t> operator is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3429000"/>
            <a:ext cx="8296256" cy="461665"/>
          </a:xfrm>
          <a:prstGeom prst="rect">
            <a:avLst/>
          </a:prstGeom>
          <a:noFill/>
        </p:spPr>
        <p:txBody>
          <a:bodyPr wrap="square" rtlCol="0">
            <a:spAutoFit/>
          </a:bodyPr>
          <a:lstStyle/>
          <a:p>
            <a:pPr algn="just"/>
            <a:r>
              <a:rPr lang="en-US" sz="2400" dirty="0"/>
              <a:t>Let’s consider a closed-shell Slater determinant</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41152"/>
            <a:ext cx="4420844" cy="841248"/>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stretch>
            <a:fillRect/>
          </a:stretch>
        </p:blipFill>
        <p:spPr>
          <a:xfrm>
            <a:off x="488518" y="2543888"/>
            <a:ext cx="4600016" cy="841248"/>
          </a:xfrm>
          <a:prstGeom prst="rect">
            <a:avLst/>
          </a:prstGeom>
        </p:spPr>
      </p:pic>
      <p:sp>
        <p:nvSpPr>
          <p:cNvPr id="5" name="TextBox 4">
            <a:extLst>
              <a:ext uri="{FF2B5EF4-FFF2-40B4-BE49-F238E27FC236}">
                <a16:creationId xmlns:a16="http://schemas.microsoft.com/office/drawing/2014/main" id="{DEAB941D-132D-5656-6A02-986815E8CBCC}"/>
              </a:ext>
            </a:extLst>
          </p:cNvPr>
          <p:cNvSpPr txBox="1"/>
          <p:nvPr/>
        </p:nvSpPr>
        <p:spPr>
          <a:xfrm>
            <a:off x="390545" y="2082400"/>
            <a:ext cx="8296256" cy="461665"/>
          </a:xfrm>
          <a:prstGeom prst="rect">
            <a:avLst/>
          </a:prstGeom>
          <a:noFill/>
        </p:spPr>
        <p:txBody>
          <a:bodyPr wrap="square" rtlCol="0">
            <a:spAutoFit/>
          </a:bodyPr>
          <a:lstStyle/>
          <a:p>
            <a:pPr algn="just"/>
            <a:r>
              <a:rPr lang="en-US" sz="2400" dirty="0"/>
              <a:t>which is </a:t>
            </a:r>
            <a:r>
              <a:rPr lang="en-US" sz="2400" i="1" dirty="0"/>
              <a:t>not</a:t>
            </a:r>
            <a:r>
              <a:rPr lang="en-US" sz="2400" dirty="0"/>
              <a:t> the energy of the system</a:t>
            </a:r>
          </a:p>
        </p:txBody>
      </p:sp>
      <p:pic>
        <p:nvPicPr>
          <p:cNvPr id="6" name="Picture 5">
            <a:extLst>
              <a:ext uri="{FF2B5EF4-FFF2-40B4-BE49-F238E27FC236}">
                <a16:creationId xmlns:a16="http://schemas.microsoft.com/office/drawing/2014/main" id="{E2661B6A-BB46-98DC-FEFB-488B6567A7C8}"/>
              </a:ext>
            </a:extLst>
          </p:cNvPr>
          <p:cNvPicPr>
            <a:picLocks noChangeAspect="1"/>
          </p:cNvPicPr>
          <p:nvPr/>
        </p:nvPicPr>
        <p:blipFill>
          <a:blip r:embed="rId4"/>
          <a:stretch>
            <a:fillRect/>
          </a:stretch>
        </p:blipFill>
        <p:spPr>
          <a:xfrm>
            <a:off x="5838552" y="2543888"/>
            <a:ext cx="1396114"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989D5-79BE-D1DD-5C3A-8B3D5BAA29BF}"/>
                  </a:ext>
                </a:extLst>
              </p:cNvPr>
              <p:cNvSpPr txBox="1"/>
              <p:nvPr/>
            </p:nvSpPr>
            <p:spPr>
              <a:xfrm>
                <a:off x="5288014" y="2779934"/>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A39989D5-79BE-D1DD-5C3A-8B3D5BAA29BF}"/>
                  </a:ext>
                </a:extLst>
              </p:cNvPr>
              <p:cNvSpPr txBox="1">
                <a:spLocks noRot="1" noChangeAspect="1" noMove="1" noResize="1" noEditPoints="1" noAdjustHandles="1" noChangeArrowheads="1" noChangeShapeType="1" noTextEdit="1"/>
              </p:cNvSpPr>
              <p:nvPr/>
            </p:nvSpPr>
            <p:spPr>
              <a:xfrm>
                <a:off x="5288014" y="2779934"/>
                <a:ext cx="351058" cy="369332"/>
              </a:xfrm>
              <a:prstGeom prst="rect">
                <a:avLst/>
              </a:prstGeom>
              <a:blipFill>
                <a:blip r:embed="rId5"/>
                <a:stretch>
                  <a:fillRect l="-10345" r="-103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1C51035-5110-A9AE-5082-8CE15F885F6B}"/>
              </a:ext>
            </a:extLst>
          </p:cNvPr>
          <p:cNvPicPr>
            <a:picLocks noChangeAspect="1"/>
          </p:cNvPicPr>
          <p:nvPr/>
        </p:nvPicPr>
        <p:blipFill>
          <a:blip r:embed="rId6"/>
          <a:stretch>
            <a:fillRect/>
          </a:stretch>
        </p:blipFill>
        <p:spPr>
          <a:xfrm>
            <a:off x="488518" y="3890665"/>
            <a:ext cx="8017466" cy="438912"/>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4352330"/>
            <a:ext cx="8296256" cy="461665"/>
          </a:xfrm>
          <a:prstGeom prst="rect">
            <a:avLst/>
          </a:prstGeom>
          <a:noFill/>
        </p:spPr>
        <p:txBody>
          <a:bodyPr wrap="square" rtlCol="0">
            <a:spAutoFit/>
          </a:bodyPr>
          <a:lstStyle/>
          <a:p>
            <a:pPr algn="just"/>
            <a:r>
              <a:rPr lang="en-US" sz="2400" dirty="0"/>
              <a:t>The corresponding HF equation is</a:t>
            </a:r>
          </a:p>
        </p:txBody>
      </p:sp>
      <p:pic>
        <p:nvPicPr>
          <p:cNvPr id="16" name="Picture 15">
            <a:extLst>
              <a:ext uri="{FF2B5EF4-FFF2-40B4-BE49-F238E27FC236}">
                <a16:creationId xmlns:a16="http://schemas.microsoft.com/office/drawing/2014/main" id="{0C20858B-E4A1-1B76-3DE9-F363065F7B37}"/>
              </a:ext>
            </a:extLst>
          </p:cNvPr>
          <p:cNvPicPr>
            <a:picLocks noChangeAspect="1"/>
          </p:cNvPicPr>
          <p:nvPr/>
        </p:nvPicPr>
        <p:blipFill>
          <a:blip r:embed="rId7"/>
          <a:stretch>
            <a:fillRect/>
          </a:stretch>
        </p:blipFill>
        <p:spPr>
          <a:xfrm>
            <a:off x="488519" y="4836748"/>
            <a:ext cx="4192057" cy="438912"/>
          </a:xfrm>
          <a:prstGeom prst="rect">
            <a:avLst/>
          </a:prstGeom>
        </p:spPr>
      </p:pic>
    </p:spTree>
    <p:extLst>
      <p:ext uri="{BB962C8B-B14F-4D97-AF65-F5344CB8AC3E}">
        <p14:creationId xmlns:p14="http://schemas.microsoft.com/office/powerpoint/2010/main" val="8016945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59</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2127031"/>
            <a:ext cx="8296256" cy="461665"/>
          </a:xfrm>
          <a:prstGeom prst="rect">
            <a:avLst/>
          </a:prstGeom>
          <a:noFill/>
        </p:spPr>
        <p:txBody>
          <a:bodyPr wrap="square" rtlCol="0">
            <a:spAutoFit/>
          </a:bodyPr>
          <a:lstStyle/>
          <a:p>
            <a:pPr algn="just"/>
            <a:r>
              <a:rPr lang="en-US" sz="2400" dirty="0"/>
              <a:t>Expand the integrand by the definition of the </a:t>
            </a:r>
            <a:r>
              <a:rPr lang="en-US" sz="2400" dirty="0" err="1"/>
              <a:t>Fock</a:t>
            </a:r>
            <a:r>
              <a:rPr lang="en-US" sz="2400" dirty="0"/>
              <a:t> operator</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2610397"/>
            <a:ext cx="7955279" cy="17373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779B81-B315-88EE-0CDF-33E5DF05EFE0}"/>
                  </a:ext>
                </a:extLst>
              </p:cNvPr>
              <p:cNvSpPr txBox="1"/>
              <p:nvPr/>
            </p:nvSpPr>
            <p:spPr>
              <a:xfrm>
                <a:off x="390544" y="779664"/>
                <a:ext cx="8296256" cy="461665"/>
              </a:xfrm>
              <a:prstGeom prst="rect">
                <a:avLst/>
              </a:prstGeom>
              <a:noFill/>
            </p:spPr>
            <p:txBody>
              <a:bodyPr wrap="square" rtlCol="0">
                <a:spAutoFit/>
              </a:bodyPr>
              <a:lstStyle/>
              <a:p>
                <a:pPr algn="just"/>
                <a:r>
                  <a:rPr lang="en-US" sz="2400" dirty="0"/>
                  <a:t>Multiplying on the left by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e>
                    </m:d>
                  </m:oMath>
                </a14:m>
                <a:r>
                  <a:rPr lang="en-US" sz="2400" dirty="0">
                    <a:latin typeface=""/>
                  </a:rPr>
                  <a:t> and integrating over spin</a:t>
                </a:r>
              </a:p>
            </p:txBody>
          </p:sp>
        </mc:Choice>
        <mc:Fallback xmlns="">
          <p:sp>
            <p:nvSpPr>
              <p:cNvPr id="12" name="TextBox 11">
                <a:extLst>
                  <a:ext uri="{FF2B5EF4-FFF2-40B4-BE49-F238E27FC236}">
                    <a16:creationId xmlns:a16="http://schemas.microsoft.com/office/drawing/2014/main" id="{BF779B81-B315-88EE-0CDF-33E5DF05EFE0}"/>
                  </a:ext>
                </a:extLst>
              </p:cNvPr>
              <p:cNvSpPr txBox="1">
                <a:spLocks noRot="1" noChangeAspect="1" noMove="1" noResize="1" noEditPoints="1" noAdjustHandles="1" noChangeArrowheads="1" noChangeShapeType="1" noTextEdit="1"/>
              </p:cNvSpPr>
              <p:nvPr/>
            </p:nvSpPr>
            <p:spPr>
              <a:xfrm>
                <a:off x="390544" y="779664"/>
                <a:ext cx="8296256" cy="461665"/>
              </a:xfrm>
              <a:prstGeom prst="rect">
                <a:avLst/>
              </a:prstGeom>
              <a:blipFill>
                <a:blip r:embed="rId3"/>
                <a:stretch>
                  <a:fillRect l="-1070" t="-10811" b="-2702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03111FE-65B9-7027-CC46-9FFB87733FA8}"/>
              </a:ext>
            </a:extLst>
          </p:cNvPr>
          <p:cNvPicPr>
            <a:picLocks noChangeAspect="1"/>
          </p:cNvPicPr>
          <p:nvPr/>
        </p:nvPicPr>
        <p:blipFill>
          <a:blip r:embed="rId4"/>
          <a:stretch>
            <a:fillRect/>
          </a:stretch>
        </p:blipFill>
        <p:spPr>
          <a:xfrm>
            <a:off x="488518" y="1264082"/>
            <a:ext cx="5380485" cy="841248"/>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57B0055-53B3-2876-1EEC-C2445003E6B5}"/>
                  </a:ext>
                </a:extLst>
              </p:cNvPr>
              <p:cNvSpPr txBox="1"/>
              <p:nvPr/>
            </p:nvSpPr>
            <p:spPr>
              <a:xfrm>
                <a:off x="390545" y="4369458"/>
                <a:ext cx="8296256" cy="2473562"/>
              </a:xfrm>
              <a:prstGeom prst="rect">
                <a:avLst/>
              </a:prstGeom>
              <a:noFill/>
            </p:spPr>
            <p:txBody>
              <a:bodyPr wrap="square" rtlCol="0">
                <a:spAutoFit/>
              </a:bodyPr>
              <a:lstStyle/>
              <a:p>
                <a:pPr marL="457200" indent="-457200" algn="just">
                  <a:buFont typeface="+mj-lt"/>
                  <a:buAutoNum type="arabicPeriod"/>
                </a:pPr>
                <a:r>
                  <a:rPr lang="en-US" sz="2400" dirty="0"/>
                  <a:t>The coulomb and exchange operators can be combined using the permutation operator,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12</m:t>
                        </m:r>
                      </m:sub>
                    </m:sSub>
                  </m:oMath>
                </a14:m>
                <a:endParaRPr lang="en-US" sz="2400" dirty="0"/>
              </a:p>
              <a:p>
                <a:pPr marL="457200" indent="-457200" algn="just">
                  <a:buFont typeface="+mj-lt"/>
                  <a:buAutoNum type="arabicPeriod"/>
                </a:pPr>
                <a:r>
                  <a:rPr lang="en-US" sz="2400" dirty="0"/>
                  <a:t>The mean-field, </a:t>
                </a:r>
                <a14:m>
                  <m:oMath xmlns:m="http://schemas.openxmlformats.org/officeDocument/2006/math">
                    <m:nary>
                      <m:naryPr>
                        <m:chr m:val="∑"/>
                        <m:supHide m:val="on"/>
                        <m:ctrlPr>
                          <a:rPr lang="en-US" sz="2400" i="1" smtClean="0">
                            <a:latin typeface="Cambria Math" panose="02040503050406030204" pitchFamily="18" charset="0"/>
                          </a:rPr>
                        </m:ctrlPr>
                      </m:naryPr>
                      <m:sub>
                        <m:r>
                          <m:rPr>
                            <m:brk m:alnAt="7"/>
                          </m:rPr>
                          <a:rPr lang="en-US" sz="2400" b="0" i="1" smtClean="0">
                            <a:latin typeface="Cambria Math" panose="02040503050406030204" pitchFamily="18" charset="0"/>
                          </a:rPr>
                          <m:t>𝑐</m:t>
                        </m:r>
                      </m:sub>
                      <m:sup/>
                      <m:e>
                        <m:nary>
                          <m:naryPr>
                            <m:limLoc m:val="undOvr"/>
                            <m:subHide m:val="on"/>
                            <m:supHide m:val="on"/>
                            <m:ctrlPr>
                              <a:rPr lang="en-US" sz="2400" i="1" smtClean="0">
                                <a:latin typeface="Cambria Math" panose="02040503050406030204" pitchFamily="18" charset="0"/>
                              </a:rPr>
                            </m:ctrlPr>
                          </m:naryPr>
                          <m:sub/>
                          <m:sup/>
                          <m:e>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𝜒</m:t>
                                </m:r>
                              </m:e>
                              <m:sub>
                                <m:r>
                                  <a:rPr lang="en-US" sz="2400" b="0" i="1" smtClean="0">
                                    <a:latin typeface="Cambria Math" panose="02040503050406030204" pitchFamily="18" charset="0"/>
                                  </a:rPr>
                                  <m:t>𝑐</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e>
                            </m:d>
                          </m:e>
                        </m:nary>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𝑟</m:t>
                            </m:r>
                          </m:e>
                          <m:sub>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2</m:t>
                            </m:r>
                          </m:sub>
                          <m:sup>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1</m:t>
                            </m:r>
                          </m:sup>
                        </m:sSubSup>
                        <m:d>
                          <m:dPr>
                            <m:ctrlPr>
                              <a:rPr lang="en-US" sz="2400" b="0" i="1" smtClean="0">
                                <a:latin typeface="Cambria Math" panose="02040503050406030204" pitchFamily="18" charset="0"/>
                              </a:rPr>
                            </m:ctrlPr>
                          </m:dP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2</m:t>
                                </m:r>
                              </m:sub>
                            </m:sSub>
                          </m:e>
                        </m:d>
                      </m:e>
                    </m:nary>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𝑐</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i="1">
                                <a:latin typeface="Cambria Math" panose="02040503050406030204" pitchFamily="18" charset="0"/>
                              </a:rPr>
                              <m:t>2</m:t>
                            </m:r>
                          </m:sub>
                        </m:sSub>
                      </m:e>
                    </m:d>
                  </m:oMath>
                </a14:m>
                <a:r>
                  <a:rPr lang="en-US" sz="2400" dirty="0"/>
                  <a:t>, sums over all other electrons </a:t>
                </a:r>
                <a:r>
                  <a:rPr lang="en-US" sz="2400" i="1" dirty="0"/>
                  <a:t>c</a:t>
                </a:r>
                <a:r>
                  <a:rPr lang="en-US" sz="2400" dirty="0"/>
                  <a:t>, each smears in the phase space </a:t>
                </a:r>
                <a14:m>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oMath>
                </a14:m>
                <a:r>
                  <a:rPr lang="en-US" sz="2400" dirty="0"/>
                  <a:t>. </a:t>
                </a:r>
                <a:r>
                  <a:rPr lang="en-US" sz="2400" i="1" dirty="0"/>
                  <a:t>The phase space contains both the spatial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i="1">
                            <a:latin typeface="Cambria Math" panose="02040503050406030204" pitchFamily="18" charset="0"/>
                          </a:rPr>
                          <m:t>2</m:t>
                        </m:r>
                      </m:sub>
                    </m:sSub>
                  </m:oMath>
                </a14:m>
                <a:r>
                  <a:rPr lang="en-US" sz="2400" i="1" dirty="0"/>
                  <a:t>) and the spin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2</m:t>
                        </m:r>
                      </m:sub>
                    </m:sSub>
                  </m:oMath>
                </a14:m>
                <a:r>
                  <a:rPr lang="en-US" sz="2400" i="1" dirty="0"/>
                  <a:t>) parts.</a:t>
                </a:r>
              </a:p>
            </p:txBody>
          </p:sp>
        </mc:Choice>
        <mc:Fallback xmlns="">
          <p:sp>
            <p:nvSpPr>
              <p:cNvPr id="18" name="TextBox 17">
                <a:extLst>
                  <a:ext uri="{FF2B5EF4-FFF2-40B4-BE49-F238E27FC236}">
                    <a16:creationId xmlns:a16="http://schemas.microsoft.com/office/drawing/2014/main" id="{157B0055-53B3-2876-1EEC-C2445003E6B5}"/>
                  </a:ext>
                </a:extLst>
              </p:cNvPr>
              <p:cNvSpPr txBox="1">
                <a:spLocks noRot="1" noChangeAspect="1" noMove="1" noResize="1" noEditPoints="1" noAdjustHandles="1" noChangeArrowheads="1" noChangeShapeType="1" noTextEdit="1"/>
              </p:cNvSpPr>
              <p:nvPr/>
            </p:nvSpPr>
            <p:spPr>
              <a:xfrm>
                <a:off x="390545" y="4369458"/>
                <a:ext cx="8296256" cy="2473562"/>
              </a:xfrm>
              <a:prstGeom prst="rect">
                <a:avLst/>
              </a:prstGeom>
              <a:blipFill>
                <a:blip r:embed="rId5"/>
                <a:stretch>
                  <a:fillRect l="-917" t="-2041" r="-1223" b="-1020"/>
                </a:stretch>
              </a:blipFill>
            </p:spPr>
            <p:txBody>
              <a:bodyPr/>
              <a:lstStyle/>
              <a:p>
                <a:r>
                  <a:rPr lang="en-US">
                    <a:noFill/>
                  </a:rPr>
                  <a:t> </a:t>
                </a:r>
              </a:p>
            </p:txBody>
          </p:sp>
        </mc:Fallback>
      </mc:AlternateContent>
    </p:spTree>
    <p:extLst>
      <p:ext uri="{BB962C8B-B14F-4D97-AF65-F5344CB8AC3E}">
        <p14:creationId xmlns:p14="http://schemas.microsoft.com/office/powerpoint/2010/main" val="2545376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Born-Oppenheimer Approx.</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1259077"/>
            <a:ext cx="5934054" cy="1881056"/>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3114955" cy="461665"/>
          </a:xfrm>
          <a:prstGeom prst="rect">
            <a:avLst/>
          </a:prstGeom>
          <a:noFill/>
        </p:spPr>
        <p:txBody>
          <a:bodyPr wrap="none" rtlCol="0">
            <a:spAutoFit/>
          </a:bodyPr>
          <a:lstStyle/>
          <a:p>
            <a:r>
              <a:rPr lang="en-US" sz="2400" dirty="0"/>
              <a:t>Schrodinger equation</a:t>
            </a:r>
          </a:p>
        </p:txBody>
      </p:sp>
      <p:sp>
        <p:nvSpPr>
          <p:cNvPr id="16" name="TextBox 15">
            <a:extLst>
              <a:ext uri="{FF2B5EF4-FFF2-40B4-BE49-F238E27FC236}">
                <a16:creationId xmlns:a16="http://schemas.microsoft.com/office/drawing/2014/main" id="{297CFC8A-E74F-B70E-1F6B-9287FE9D6D48}"/>
              </a:ext>
            </a:extLst>
          </p:cNvPr>
          <p:cNvSpPr txBox="1"/>
          <p:nvPr/>
        </p:nvSpPr>
        <p:spPr>
          <a:xfrm>
            <a:off x="390544" y="3174909"/>
            <a:ext cx="7614585" cy="461665"/>
          </a:xfrm>
          <a:prstGeom prst="rect">
            <a:avLst/>
          </a:prstGeom>
          <a:noFill/>
        </p:spPr>
        <p:txBody>
          <a:bodyPr wrap="none" rtlCol="0">
            <a:spAutoFit/>
          </a:bodyPr>
          <a:lstStyle/>
          <a:p>
            <a:r>
              <a:rPr lang="en-US" sz="2400" dirty="0"/>
              <a:t>can be separated into the electronic and nuclear parts:</a:t>
            </a:r>
          </a:p>
        </p:txBody>
      </p:sp>
      <p:pic>
        <p:nvPicPr>
          <p:cNvPr id="13" name="Picture 12">
            <a:extLst>
              <a:ext uri="{FF2B5EF4-FFF2-40B4-BE49-F238E27FC236}">
                <a16:creationId xmlns:a16="http://schemas.microsoft.com/office/drawing/2014/main" id="{3ED7E02A-E552-B0DF-8577-BF0B0CAB35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7" y="3648846"/>
            <a:ext cx="6229016" cy="841248"/>
          </a:xfrm>
          <a:prstGeom prst="rect">
            <a:avLst/>
          </a:prstGeom>
        </p:spPr>
      </p:pic>
      <p:sp>
        <p:nvSpPr>
          <p:cNvPr id="19" name="TextBox 18">
            <a:extLst>
              <a:ext uri="{FF2B5EF4-FFF2-40B4-BE49-F238E27FC236}">
                <a16:creationId xmlns:a16="http://schemas.microsoft.com/office/drawing/2014/main" id="{8FBDBC67-6928-85AE-B842-3C6CCAE5FAA6}"/>
              </a:ext>
            </a:extLst>
          </p:cNvPr>
          <p:cNvSpPr txBox="1"/>
          <p:nvPr/>
        </p:nvSpPr>
        <p:spPr>
          <a:xfrm>
            <a:off x="390544" y="5147143"/>
            <a:ext cx="8296256" cy="1200329"/>
          </a:xfrm>
          <a:prstGeom prst="rect">
            <a:avLst/>
          </a:prstGeom>
          <a:noFill/>
        </p:spPr>
        <p:txBody>
          <a:bodyPr wrap="square" rtlCol="0">
            <a:spAutoFit/>
          </a:bodyPr>
          <a:lstStyle/>
          <a:p>
            <a:r>
              <a:rPr lang="en-US" sz="2400" dirty="0"/>
              <a:t>which is solved iteratively for a many electron system in the mean-field approximation using the self-consistent field (SCF) method (to be discussed).</a:t>
            </a:r>
          </a:p>
        </p:txBody>
      </p:sp>
      <p:pic>
        <p:nvPicPr>
          <p:cNvPr id="10" name="Picture 9">
            <a:extLst>
              <a:ext uri="{FF2B5EF4-FFF2-40B4-BE49-F238E27FC236}">
                <a16:creationId xmlns:a16="http://schemas.microsoft.com/office/drawing/2014/main" id="{04B06F96-93AD-CE4F-9D40-E19CCBA590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9403" y="4653803"/>
            <a:ext cx="3501086" cy="438912"/>
          </a:xfrm>
          <a:prstGeom prst="rect">
            <a:avLst/>
          </a:prstGeom>
        </p:spPr>
      </p:pic>
      <p:pic>
        <p:nvPicPr>
          <p:cNvPr id="3" name="Picture 2">
            <a:extLst>
              <a:ext uri="{FF2B5EF4-FFF2-40B4-BE49-F238E27FC236}">
                <a16:creationId xmlns:a16="http://schemas.microsoft.com/office/drawing/2014/main" id="{BCEF6A9C-0DFD-67FC-35E5-8539A1091F8C}"/>
              </a:ext>
            </a:extLst>
          </p:cNvPr>
          <p:cNvPicPr>
            <a:picLocks noChangeAspect="1"/>
          </p:cNvPicPr>
          <p:nvPr/>
        </p:nvPicPr>
        <p:blipFill rotWithShape="1">
          <a:blip r:embed="rId5"/>
          <a:srcRect t="12143" b="-1"/>
          <a:stretch/>
        </p:blipFill>
        <p:spPr>
          <a:xfrm>
            <a:off x="4633697" y="4653803"/>
            <a:ext cx="2877982" cy="4389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AC0762-217A-FC3C-5571-B0B8CFAB3A90}"/>
                  </a:ext>
                </a:extLst>
              </p:cNvPr>
              <p:cNvSpPr txBox="1"/>
              <p:nvPr/>
            </p:nvSpPr>
            <p:spPr>
              <a:xfrm>
                <a:off x="4141564" y="4688593"/>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D0AC0762-217A-FC3C-5571-B0B8CFAB3A90}"/>
                  </a:ext>
                </a:extLst>
              </p:cNvPr>
              <p:cNvSpPr txBox="1">
                <a:spLocks noRot="1" noChangeAspect="1" noMove="1" noResize="1" noEditPoints="1" noAdjustHandles="1" noChangeArrowheads="1" noChangeShapeType="1" noTextEdit="1"/>
              </p:cNvSpPr>
              <p:nvPr/>
            </p:nvSpPr>
            <p:spPr>
              <a:xfrm>
                <a:off x="4141564" y="4688593"/>
                <a:ext cx="351058" cy="369332"/>
              </a:xfrm>
              <a:prstGeom prst="rect">
                <a:avLst/>
              </a:prstGeom>
              <a:blipFill>
                <a:blip r:embed="rId6"/>
                <a:stretch>
                  <a:fillRect l="-6897" r="-13793"/>
                </a:stretch>
              </a:blipFill>
            </p:spPr>
            <p:txBody>
              <a:bodyPr/>
              <a:lstStyle/>
              <a:p>
                <a:r>
                  <a:rPr lang="en-US">
                    <a:noFill/>
                  </a:rPr>
                  <a:t> </a:t>
                </a:r>
              </a:p>
            </p:txBody>
          </p:sp>
        </mc:Fallback>
      </mc:AlternateContent>
    </p:spTree>
    <p:extLst>
      <p:ext uri="{BB962C8B-B14F-4D97-AF65-F5344CB8AC3E}">
        <p14:creationId xmlns:p14="http://schemas.microsoft.com/office/powerpoint/2010/main" val="1937565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60</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Expand and group the mean-field by spin coordinates</a:t>
            </a:r>
          </a:p>
        </p:txBody>
      </p:sp>
      <p:pic>
        <p:nvPicPr>
          <p:cNvPr id="11" name="Picture 10">
            <a:extLst>
              <a:ext uri="{FF2B5EF4-FFF2-40B4-BE49-F238E27FC236}">
                <a16:creationId xmlns:a16="http://schemas.microsoft.com/office/drawing/2014/main" id="{B691D650-B2CE-2B0A-3CE9-A668C44CC575}"/>
              </a:ext>
            </a:extLst>
          </p:cNvPr>
          <p:cNvPicPr>
            <a:picLocks noChangeAspect="1"/>
          </p:cNvPicPr>
          <p:nvPr/>
        </p:nvPicPr>
        <p:blipFill>
          <a:blip r:embed="rId2"/>
          <a:stretch>
            <a:fillRect/>
          </a:stretch>
        </p:blipFill>
        <p:spPr>
          <a:xfrm>
            <a:off x="558246" y="1241329"/>
            <a:ext cx="8128554" cy="3440738"/>
          </a:xfrm>
          <a:prstGeom prst="rect">
            <a:avLst/>
          </a:prstGeom>
        </p:spPr>
      </p:pic>
      <p:cxnSp>
        <p:nvCxnSpPr>
          <p:cNvPr id="5" name="Straight Connector 4">
            <a:extLst>
              <a:ext uri="{FF2B5EF4-FFF2-40B4-BE49-F238E27FC236}">
                <a16:creationId xmlns:a16="http://schemas.microsoft.com/office/drawing/2014/main" id="{65042954-7809-E454-B419-568A2FA20D92}"/>
              </a:ext>
            </a:extLst>
          </p:cNvPr>
          <p:cNvCxnSpPr>
            <a:cxnSpLocks/>
          </p:cNvCxnSpPr>
          <p:nvPr/>
        </p:nvCxnSpPr>
        <p:spPr>
          <a:xfrm>
            <a:off x="4343400" y="2231571"/>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C0CCCE-5D3B-0D75-0939-1FA3987C59BD}"/>
              </a:ext>
            </a:extLst>
          </p:cNvPr>
          <p:cNvCxnSpPr>
            <a:cxnSpLocks/>
          </p:cNvCxnSpPr>
          <p:nvPr/>
        </p:nvCxnSpPr>
        <p:spPr>
          <a:xfrm>
            <a:off x="4256314" y="2993572"/>
            <a:ext cx="14151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987BE1-15A7-2B75-AF8A-F5A3098F6EA4}"/>
              </a:ext>
            </a:extLst>
          </p:cNvPr>
          <p:cNvCxnSpPr>
            <a:cxnSpLocks/>
          </p:cNvCxnSpPr>
          <p:nvPr/>
        </p:nvCxnSpPr>
        <p:spPr>
          <a:xfrm>
            <a:off x="4147457" y="3744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B917E-B569-A544-33F2-7B657B9D318D}"/>
              </a:ext>
            </a:extLst>
          </p:cNvPr>
          <p:cNvCxnSpPr>
            <a:cxnSpLocks/>
          </p:cNvCxnSpPr>
          <p:nvPr/>
        </p:nvCxnSpPr>
        <p:spPr>
          <a:xfrm>
            <a:off x="4147457" y="4506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0F2A38-271F-67CE-9634-B8145D648D31}"/>
              </a:ext>
            </a:extLst>
          </p:cNvPr>
          <p:cNvCxnSpPr>
            <a:cxnSpLocks/>
          </p:cNvCxnSpPr>
          <p:nvPr/>
        </p:nvCxnSpPr>
        <p:spPr>
          <a:xfrm>
            <a:off x="6085114" y="2231571"/>
            <a:ext cx="12409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433F26-AE86-97BA-9DB9-F8AA11AF8CB2}"/>
              </a:ext>
            </a:extLst>
          </p:cNvPr>
          <p:cNvCxnSpPr>
            <a:cxnSpLocks/>
          </p:cNvCxnSpPr>
          <p:nvPr/>
        </p:nvCxnSpPr>
        <p:spPr>
          <a:xfrm>
            <a:off x="6085114" y="2993572"/>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0FD6BB-0AB5-7DAB-F663-A3A0BA2D1C4B}"/>
              </a:ext>
            </a:extLst>
          </p:cNvPr>
          <p:cNvCxnSpPr>
            <a:cxnSpLocks/>
          </p:cNvCxnSpPr>
          <p:nvPr/>
        </p:nvCxnSpPr>
        <p:spPr>
          <a:xfrm flipH="1">
            <a:off x="7130142" y="3744687"/>
            <a:ext cx="1164772" cy="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74F982-69DD-2F0B-B55F-63A28D17DA63}"/>
              </a:ext>
            </a:extLst>
          </p:cNvPr>
          <p:cNvCxnSpPr>
            <a:cxnSpLocks/>
          </p:cNvCxnSpPr>
          <p:nvPr/>
        </p:nvCxnSpPr>
        <p:spPr>
          <a:xfrm flipH="1">
            <a:off x="7130142" y="4506686"/>
            <a:ext cx="116477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FD5F34E-7F37-C09D-0374-51A3267EAEE5}"/>
              </a:ext>
            </a:extLst>
          </p:cNvPr>
          <p:cNvSpPr txBox="1"/>
          <p:nvPr/>
        </p:nvSpPr>
        <p:spPr>
          <a:xfrm>
            <a:off x="390544" y="4677377"/>
            <a:ext cx="8296256" cy="461665"/>
          </a:xfrm>
          <a:prstGeom prst="rect">
            <a:avLst/>
          </a:prstGeom>
          <a:noFill/>
        </p:spPr>
        <p:txBody>
          <a:bodyPr wrap="square" rtlCol="0">
            <a:spAutoFit/>
          </a:bodyPr>
          <a:lstStyle/>
          <a:p>
            <a:pPr algn="just"/>
            <a:r>
              <a:rPr lang="en-US" sz="2400" dirty="0"/>
              <a:t>Thus there is only half as much exchange interaction</a:t>
            </a:r>
          </a:p>
        </p:txBody>
      </p:sp>
      <p:pic>
        <p:nvPicPr>
          <p:cNvPr id="31" name="Picture 30">
            <a:extLst>
              <a:ext uri="{FF2B5EF4-FFF2-40B4-BE49-F238E27FC236}">
                <a16:creationId xmlns:a16="http://schemas.microsoft.com/office/drawing/2014/main" id="{CA5880B9-A942-E666-9851-6FA24CEF8F15}"/>
              </a:ext>
            </a:extLst>
          </p:cNvPr>
          <p:cNvPicPr>
            <a:picLocks noChangeAspect="1"/>
          </p:cNvPicPr>
          <p:nvPr/>
        </p:nvPicPr>
        <p:blipFill>
          <a:blip r:embed="rId3"/>
          <a:stretch>
            <a:fillRect/>
          </a:stretch>
        </p:blipFill>
        <p:spPr>
          <a:xfrm>
            <a:off x="558246" y="5117270"/>
            <a:ext cx="7447036" cy="1737360"/>
          </a:xfrm>
          <a:prstGeom prst="rect">
            <a:avLst/>
          </a:prstGeom>
        </p:spPr>
      </p:pic>
    </p:spTree>
    <p:extLst>
      <p:ext uri="{BB962C8B-B14F-4D97-AF65-F5344CB8AC3E}">
        <p14:creationId xmlns:p14="http://schemas.microsoft.com/office/powerpoint/2010/main" val="919438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The close-shell </a:t>
            </a:r>
            <a:r>
              <a:rPr lang="en-US" sz="2400" dirty="0" err="1"/>
              <a:t>Fock</a:t>
            </a:r>
            <a:r>
              <a:rPr lang="en-US" sz="2400" dirty="0"/>
              <a:t> operator that considers spin orthonormality is thus</a:t>
            </a:r>
          </a:p>
        </p:txBody>
      </p:sp>
      <p:pic>
        <p:nvPicPr>
          <p:cNvPr id="3" name="Picture 2">
            <a:extLst>
              <a:ext uri="{FF2B5EF4-FFF2-40B4-BE49-F238E27FC236}">
                <a16:creationId xmlns:a16="http://schemas.microsoft.com/office/drawing/2014/main" id="{662CB2C0-898C-EAE2-598F-3AE0BE136179}"/>
              </a:ext>
            </a:extLst>
          </p:cNvPr>
          <p:cNvPicPr>
            <a:picLocks noChangeAspect="1"/>
          </p:cNvPicPr>
          <p:nvPr/>
        </p:nvPicPr>
        <p:blipFill>
          <a:blip r:embed="rId2"/>
          <a:stretch>
            <a:fillRect/>
          </a:stretch>
        </p:blipFill>
        <p:spPr>
          <a:xfrm>
            <a:off x="558246" y="1610661"/>
            <a:ext cx="6655208" cy="841248"/>
          </a:xfrm>
          <a:prstGeom prst="rect">
            <a:avLst/>
          </a:prstGeom>
        </p:spPr>
      </p:pic>
      <p:pic>
        <p:nvPicPr>
          <p:cNvPr id="4" name="Picture 3">
            <a:extLst>
              <a:ext uri="{FF2B5EF4-FFF2-40B4-BE49-F238E27FC236}">
                <a16:creationId xmlns:a16="http://schemas.microsoft.com/office/drawing/2014/main" id="{8179ABCE-BC66-8765-4B83-1C3DD217A2AB}"/>
              </a:ext>
            </a:extLst>
          </p:cNvPr>
          <p:cNvPicPr>
            <a:picLocks noChangeAspect="1"/>
          </p:cNvPicPr>
          <p:nvPr/>
        </p:nvPicPr>
        <p:blipFill>
          <a:blip r:embed="rId3"/>
          <a:stretch>
            <a:fillRect/>
          </a:stretch>
        </p:blipFill>
        <p:spPr>
          <a:xfrm>
            <a:off x="872435" y="2456444"/>
            <a:ext cx="4357476"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45FEC-092C-8E0A-8D76-3A78CC5F5685}"/>
                  </a:ext>
                </a:extLst>
              </p:cNvPr>
              <p:cNvSpPr txBox="1"/>
              <p:nvPr/>
            </p:nvSpPr>
            <p:spPr>
              <a:xfrm>
                <a:off x="558246" y="2692402"/>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3CF45FEC-092C-8E0A-8D76-3A78CC5F5685}"/>
                  </a:ext>
                </a:extLst>
              </p:cNvPr>
              <p:cNvSpPr txBox="1">
                <a:spLocks noRot="1" noChangeAspect="1" noMove="1" noResize="1" noEditPoints="1" noAdjustHandles="1" noChangeArrowheads="1" noChangeShapeType="1" noTextEdit="1"/>
              </p:cNvSpPr>
              <p:nvPr/>
            </p:nvSpPr>
            <p:spPr>
              <a:xfrm>
                <a:off x="558246" y="2692402"/>
                <a:ext cx="314189" cy="369332"/>
              </a:xfrm>
              <a:prstGeom prst="rect">
                <a:avLst/>
              </a:prstGeom>
              <a:blipFill>
                <a:blip r:embed="rId4"/>
                <a:stretch>
                  <a:fillRect l="-16000" r="-12000" b="-344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A18AC9E-7329-32B2-5144-90F23E119DF9}"/>
              </a:ext>
            </a:extLst>
          </p:cNvPr>
          <p:cNvSpPr txBox="1"/>
          <p:nvPr/>
        </p:nvSpPr>
        <p:spPr>
          <a:xfrm>
            <a:off x="390544" y="3285473"/>
            <a:ext cx="8296256" cy="461665"/>
          </a:xfrm>
          <a:prstGeom prst="rect">
            <a:avLst/>
          </a:prstGeom>
          <a:noFill/>
        </p:spPr>
        <p:txBody>
          <a:bodyPr wrap="square" rtlCol="0">
            <a:spAutoFit/>
          </a:bodyPr>
          <a:lstStyle/>
          <a:p>
            <a:pPr algn="just"/>
            <a:r>
              <a:rPr lang="en-US" sz="2400" dirty="0"/>
              <a:t>And the corresponding energy of the system is</a:t>
            </a:r>
          </a:p>
        </p:txBody>
      </p:sp>
      <p:pic>
        <p:nvPicPr>
          <p:cNvPr id="18" name="Picture 17">
            <a:extLst>
              <a:ext uri="{FF2B5EF4-FFF2-40B4-BE49-F238E27FC236}">
                <a16:creationId xmlns:a16="http://schemas.microsoft.com/office/drawing/2014/main" id="{0D3B55D2-7C03-B89E-E7CE-EE37BC28A3BA}"/>
              </a:ext>
            </a:extLst>
          </p:cNvPr>
          <p:cNvPicPr>
            <a:picLocks noChangeAspect="1"/>
          </p:cNvPicPr>
          <p:nvPr/>
        </p:nvPicPr>
        <p:blipFill>
          <a:blip r:embed="rId5"/>
          <a:stretch>
            <a:fillRect/>
          </a:stretch>
        </p:blipFill>
        <p:spPr>
          <a:xfrm>
            <a:off x="558246" y="3819745"/>
            <a:ext cx="8128554" cy="142759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5222E7-F79D-5EF8-A46B-F5714E5AA2F1}"/>
                  </a:ext>
                </a:extLst>
              </p:cNvPr>
              <p:cNvSpPr txBox="1"/>
              <p:nvPr/>
            </p:nvSpPr>
            <p:spPr>
              <a:xfrm>
                <a:off x="390544" y="5247339"/>
                <a:ext cx="8296256" cy="461665"/>
              </a:xfrm>
              <a:prstGeom prst="rect">
                <a:avLst/>
              </a:prstGeom>
              <a:noFill/>
            </p:spPr>
            <p:txBody>
              <a:bodyPr wrap="square" rtlCol="0">
                <a:spAutoFit/>
              </a:bodyPr>
              <a:lstStyle/>
              <a:p>
                <a:pPr algn="just"/>
                <a:r>
                  <a:rPr lang="en-US" sz="2400" dirty="0"/>
                  <a:t>where </a:t>
                </a:r>
                <a14:m>
                  <m:oMath xmlns:m="http://schemas.openxmlformats.org/officeDocument/2006/math">
                    <m:d>
                      <m:dPr>
                        <m:ctrlPr>
                          <a:rPr lang="en-US" sz="2400" i="1" smtClean="0">
                            <a:latin typeface="Cambria Math" panose="02040503050406030204" pitchFamily="18" charset="0"/>
                          </a:rPr>
                        </m:ctrlPr>
                      </m:dPr>
                      <m:e/>
                      <m:e/>
                    </m:d>
                  </m:oMath>
                </a14:m>
                <a:r>
                  <a:rPr lang="en-US" sz="2400" dirty="0"/>
                  <a:t> means integrate over </a:t>
                </a:r>
                <a:r>
                  <a:rPr lang="en-US" sz="2400" i="1" dirty="0"/>
                  <a:t>spatial orbitals</a:t>
                </a:r>
                <a:r>
                  <a:rPr lang="en-US" sz="2400" dirty="0"/>
                  <a:t>.</a:t>
                </a:r>
              </a:p>
            </p:txBody>
          </p:sp>
        </mc:Choice>
        <mc:Fallback xmlns="">
          <p:sp>
            <p:nvSpPr>
              <p:cNvPr id="19" name="TextBox 18">
                <a:extLst>
                  <a:ext uri="{FF2B5EF4-FFF2-40B4-BE49-F238E27FC236}">
                    <a16:creationId xmlns:a16="http://schemas.microsoft.com/office/drawing/2014/main" id="{AB5222E7-F79D-5EF8-A46B-F5714E5AA2F1}"/>
                  </a:ext>
                </a:extLst>
              </p:cNvPr>
              <p:cNvSpPr txBox="1">
                <a:spLocks noRot="1" noChangeAspect="1" noMove="1" noResize="1" noEditPoints="1" noAdjustHandles="1" noChangeArrowheads="1" noChangeShapeType="1" noTextEdit="1"/>
              </p:cNvSpPr>
              <p:nvPr/>
            </p:nvSpPr>
            <p:spPr>
              <a:xfrm>
                <a:off x="390544" y="5247339"/>
                <a:ext cx="8296256" cy="461665"/>
              </a:xfrm>
              <a:prstGeom prst="rect">
                <a:avLst/>
              </a:prstGeom>
              <a:blipFill>
                <a:blip r:embed="rId6"/>
                <a:stretch>
                  <a:fillRect l="-1070"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179824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62</a:t>
            </a:fld>
            <a:endParaRPr lang="zh-TW"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How do we find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𝜓</m:t>
                        </m:r>
                      </m:e>
                      <m:sub>
                        <m:r>
                          <a:rPr lang="en-US" altLang="zh-TW" sz="2400" b="0" i="1" smtClean="0">
                            <a:latin typeface="Cambria Math" panose="02040503050406030204" pitchFamily="18" charset="0"/>
                          </a:rPr>
                          <m:t>𝑖</m:t>
                        </m:r>
                      </m:sub>
                    </m:sSub>
                  </m:oMath>
                </a14:m>
                <a:r>
                  <a:rPr lang="en-US" sz="2400" dirty="0"/>
                  <a:t>: linear combination of basis functions (atomic orbitals)</a:t>
                </a:r>
              </a:p>
            </p:txBody>
          </p:sp>
        </mc:Choice>
        <mc:Fallback xmlns="">
          <p:sp>
            <p:nvSpPr>
              <p:cNvPr id="15" name="TextBox 14">
                <a:extLst>
                  <a:ext uri="{FF2B5EF4-FFF2-40B4-BE49-F238E27FC236}">
                    <a16:creationId xmlns:a16="http://schemas.microsoft.com/office/drawing/2014/main" id="{F195439E-DA95-699D-70D4-9DC985EDDFDB}"/>
                  </a:ext>
                </a:extLst>
              </p:cNvPr>
              <p:cNvSpPr txBox="1">
                <a:spLocks noRot="1" noChangeAspect="1" noMove="1" noResize="1" noEditPoints="1" noAdjustHandles="1" noChangeArrowheads="1" noChangeShapeType="1" noTextEdit="1"/>
              </p:cNvSpPr>
              <p:nvPr/>
            </p:nvSpPr>
            <p:spPr>
              <a:xfrm>
                <a:off x="390545" y="779664"/>
                <a:ext cx="8296256" cy="830997"/>
              </a:xfrm>
              <a:prstGeom prst="rect">
                <a:avLst/>
              </a:prstGeom>
              <a:blipFill>
                <a:blip r:embed="rId2"/>
                <a:stretch>
                  <a:fillRect l="-1070" t="-6061" r="-1223" b="-151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1610661"/>
            <a:ext cx="4420844" cy="810591"/>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2427065"/>
            <a:ext cx="4413256" cy="658800"/>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3907564"/>
            <a:ext cx="8296256" cy="461665"/>
          </a:xfrm>
          <a:prstGeom prst="rect">
            <a:avLst/>
          </a:prstGeom>
          <a:noFill/>
        </p:spPr>
        <p:txBody>
          <a:bodyPr wrap="square" rtlCol="0">
            <a:spAutoFit/>
          </a:bodyPr>
          <a:lstStyle/>
          <a:p>
            <a:pPr algn="just"/>
            <a:r>
              <a:rPr lang="en-US" altLang="zh-TW" sz="2400" dirty="0"/>
              <a:t>The integrals on the right form the overlap matrix; </a:t>
            </a:r>
            <a:endParaRPr lang="en-US" sz="2400" dirty="0"/>
          </a:p>
        </p:txBody>
      </p:sp>
      <p:pic>
        <p:nvPicPr>
          <p:cNvPr id="16" name="Picture 15">
            <a:extLst>
              <a:ext uri="{FF2B5EF4-FFF2-40B4-BE49-F238E27FC236}">
                <a16:creationId xmlns:a16="http://schemas.microsoft.com/office/drawing/2014/main" id="{0C20858B-E4A1-1B76-3DE9-F363065F7B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4369229"/>
            <a:ext cx="3058218" cy="658800"/>
          </a:xfrm>
          <a:prstGeom prst="rect">
            <a:avLst/>
          </a:prstGeom>
        </p:spPr>
      </p:pic>
      <p:pic>
        <p:nvPicPr>
          <p:cNvPr id="11" name="圖片 10">
            <a:extLst>
              <a:ext uri="{FF2B5EF4-FFF2-40B4-BE49-F238E27FC236}">
                <a16:creationId xmlns:a16="http://schemas.microsoft.com/office/drawing/2014/main" id="{2B0D0A54-71F4-43B5-937D-608C10BA9C17}"/>
              </a:ext>
            </a:extLst>
          </p:cNvPr>
          <p:cNvPicPr>
            <a:picLocks noChangeAspect="1"/>
          </p:cNvPicPr>
          <p:nvPr/>
        </p:nvPicPr>
        <p:blipFill>
          <a:blip r:embed="rId6"/>
          <a:stretch>
            <a:fillRect/>
          </a:stretch>
        </p:blipFill>
        <p:spPr>
          <a:xfrm>
            <a:off x="488519" y="3085865"/>
            <a:ext cx="7626781" cy="794904"/>
          </a:xfrm>
          <a:prstGeom prst="rect">
            <a:avLst/>
          </a:prstGeom>
        </p:spPr>
      </p:pic>
      <p:pic>
        <p:nvPicPr>
          <p:cNvPr id="12" name="圖片 11">
            <a:extLst>
              <a:ext uri="{FF2B5EF4-FFF2-40B4-BE49-F238E27FC236}">
                <a16:creationId xmlns:a16="http://schemas.microsoft.com/office/drawing/2014/main" id="{E512052A-B427-4D74-A622-0118F822DDCC}"/>
              </a:ext>
            </a:extLst>
          </p:cNvPr>
          <p:cNvPicPr>
            <a:picLocks noChangeAspect="1"/>
          </p:cNvPicPr>
          <p:nvPr/>
        </p:nvPicPr>
        <p:blipFill>
          <a:blip r:embed="rId7"/>
          <a:stretch>
            <a:fillRect/>
          </a:stretch>
        </p:blipFill>
        <p:spPr>
          <a:xfrm>
            <a:off x="488518" y="5497908"/>
            <a:ext cx="3589087" cy="658800"/>
          </a:xfrm>
          <a:prstGeom prst="rect">
            <a:avLst/>
          </a:prstGeom>
        </p:spPr>
      </p:pic>
      <p:sp>
        <p:nvSpPr>
          <p:cNvPr id="18" name="TextBox 9">
            <a:extLst>
              <a:ext uri="{FF2B5EF4-FFF2-40B4-BE49-F238E27FC236}">
                <a16:creationId xmlns:a16="http://schemas.microsoft.com/office/drawing/2014/main" id="{5AA26CFE-4719-4925-AFB3-E2559F670318}"/>
              </a:ext>
            </a:extLst>
          </p:cNvPr>
          <p:cNvSpPr txBox="1"/>
          <p:nvPr/>
        </p:nvSpPr>
        <p:spPr>
          <a:xfrm>
            <a:off x="390545" y="5028029"/>
            <a:ext cx="8296256" cy="461665"/>
          </a:xfrm>
          <a:prstGeom prst="rect">
            <a:avLst/>
          </a:prstGeom>
          <a:noFill/>
        </p:spPr>
        <p:txBody>
          <a:bodyPr wrap="square" rtlCol="0">
            <a:spAutoFit/>
          </a:bodyPr>
          <a:lstStyle/>
          <a:p>
            <a:pPr algn="just"/>
            <a:r>
              <a:rPr lang="en-US" altLang="zh-TW" sz="2400" dirty="0"/>
              <a:t>The integrals on the left form the </a:t>
            </a:r>
            <a:r>
              <a:rPr lang="en-US" altLang="zh-TW" sz="2400" dirty="0" err="1"/>
              <a:t>Fock</a:t>
            </a:r>
            <a:r>
              <a:rPr lang="en-US" altLang="zh-TW" sz="2400" dirty="0"/>
              <a:t> matrix</a:t>
            </a:r>
            <a:endParaRPr lang="en-US" sz="2400" dirty="0"/>
          </a:p>
        </p:txBody>
      </p:sp>
    </p:spTree>
    <p:extLst>
      <p:ext uri="{BB962C8B-B14F-4D97-AF65-F5344CB8AC3E}">
        <p14:creationId xmlns:p14="http://schemas.microsoft.com/office/powerpoint/2010/main" val="79240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1633134"/>
            <a:ext cx="8296256" cy="461665"/>
          </a:xfrm>
          <a:prstGeom prst="rect">
            <a:avLst/>
          </a:prstGeom>
          <a:noFill/>
        </p:spPr>
        <p:txBody>
          <a:bodyPr wrap="square" rtlCol="0">
            <a:spAutoFit/>
          </a:bodyPr>
          <a:lstStyle/>
          <a:p>
            <a:pPr algn="just"/>
            <a:r>
              <a:rPr lang="en-US" altLang="zh-TW" sz="2400" dirty="0"/>
              <a:t>The expansion coefficients (MO coefficients) are</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2094799"/>
            <a:ext cx="4172897" cy="183523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AAEB1E-7B74-683C-86AF-797BD6D06243}"/>
                  </a:ext>
                </a:extLst>
              </p:cNvPr>
              <p:cNvSpPr txBox="1"/>
              <p:nvPr/>
            </p:nvSpPr>
            <p:spPr>
              <a:xfrm>
                <a:off x="390545" y="3930037"/>
                <a:ext cx="8296256" cy="878510"/>
              </a:xfrm>
              <a:prstGeom prst="rect">
                <a:avLst/>
              </a:prstGeom>
              <a:noFill/>
            </p:spPr>
            <p:txBody>
              <a:bodyPr wrap="square" rtlCol="0">
                <a:spAutoFit/>
              </a:bodyPr>
              <a:lstStyle/>
              <a:p>
                <a:pPr algn="just"/>
                <a:r>
                  <a:rPr lang="en-US" altLang="zh-TW" sz="2400" dirty="0"/>
                  <a:t>Molecular orbitals</a:t>
                </a:r>
                <a:r>
                  <a:rPr lang="zh-TW" altLang="en-US" sz="2400" dirty="0"/>
                  <a:t> </a:t>
                </a:r>
                <a14:m>
                  <m:oMath xmlns:m="http://schemas.openxmlformats.org/officeDocument/2006/math">
                    <m:sSub>
                      <m:sSubPr>
                        <m:ctrlPr>
                          <a:rPr lang="en-US" altLang="zh-TW" sz="2400" b="0" i="1" dirty="0" smtClean="0">
                            <a:latin typeface="Cambria Math" panose="02040503050406030204" pitchFamily="18" charset="0"/>
                          </a:rPr>
                        </m:ctrlPr>
                      </m:sSubPr>
                      <m:e>
                        <m:r>
                          <a:rPr lang="en-US" altLang="zh-TW" sz="2400" i="1" dirty="0" smtClean="0">
                            <a:latin typeface="Cambria Math" panose="02040503050406030204" pitchFamily="18" charset="0"/>
                          </a:rPr>
                          <m:t>𝜓</m:t>
                        </m:r>
                      </m:e>
                      <m:sub>
                        <m:r>
                          <a:rPr lang="en-US" altLang="zh-TW" sz="2400" b="0" i="1" dirty="0" smtClean="0">
                            <a:latin typeface="Cambria Math" panose="02040503050406030204" pitchFamily="18" charset="0"/>
                          </a:rPr>
                          <m:t>𝑖</m:t>
                        </m:r>
                      </m:sub>
                    </m:sSub>
                  </m:oMath>
                </a14:m>
                <a:r>
                  <a:rPr lang="en-US" sz="2400" dirty="0"/>
                  <a:t> are formed by multiplying the basis functions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𝑢</m:t>
                                </m:r>
                              </m:sub>
                            </m:sSub>
                          </m:e>
                        </m:d>
                      </m:e>
                    </m:d>
                  </m:oMath>
                </a14:m>
                <a:r>
                  <a:rPr lang="en-US" sz="2400" dirty="0"/>
                  <a:t> to the right of </a:t>
                </a:r>
                <a:r>
                  <a:rPr lang="en-US" sz="2400" b="1" dirty="0"/>
                  <a:t>C</a:t>
                </a:r>
                <a:r>
                  <a:rPr lang="en-US" sz="2400" dirty="0"/>
                  <a:t> </a:t>
                </a:r>
              </a:p>
            </p:txBody>
          </p:sp>
        </mc:Choice>
        <mc:Fallback xmlns="">
          <p:sp>
            <p:nvSpPr>
              <p:cNvPr id="10" name="TextBox 9">
                <a:extLst>
                  <a:ext uri="{FF2B5EF4-FFF2-40B4-BE49-F238E27FC236}">
                    <a16:creationId xmlns:a16="http://schemas.microsoft.com/office/drawing/2014/main" id="{78AAEB1E-7B74-683C-86AF-797BD6D06243}"/>
                  </a:ext>
                </a:extLst>
              </p:cNvPr>
              <p:cNvSpPr txBox="1">
                <a:spLocks noRot="1" noChangeAspect="1" noMove="1" noResize="1" noEditPoints="1" noAdjustHandles="1" noChangeArrowheads="1" noChangeShapeType="1" noTextEdit="1"/>
              </p:cNvSpPr>
              <p:nvPr/>
            </p:nvSpPr>
            <p:spPr>
              <a:xfrm>
                <a:off x="390545" y="3930037"/>
                <a:ext cx="8296256" cy="878510"/>
              </a:xfrm>
              <a:prstGeom prst="rect">
                <a:avLst/>
              </a:prstGeom>
              <a:blipFill>
                <a:blip r:embed="rId3"/>
                <a:stretch>
                  <a:fillRect l="-1102" t="-4861" r="-1176" b="-12500"/>
                </a:stretch>
              </a:blipFill>
            </p:spPr>
            <p:txBody>
              <a:bodyPr/>
              <a:lstStyle/>
              <a:p>
                <a:r>
                  <a:rPr lang="en-US">
                    <a:noFill/>
                  </a:rPr>
                  <a:t> </a:t>
                </a:r>
              </a:p>
            </p:txBody>
          </p:sp>
        </mc:Fallback>
      </mc:AlternateContent>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4808547"/>
            <a:ext cx="4420844"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a:t>
            </a:r>
            <a:r>
              <a:rPr lang="en-US" altLang="zh-TW" sz="2400" dirty="0" err="1"/>
              <a:t>Roothaan</a:t>
            </a:r>
            <a:r>
              <a:rPr lang="en-US" altLang="zh-TW" sz="2400" dirty="0"/>
              <a:t> equation in a compact matrix form is thus</a:t>
            </a:r>
            <a:endParaRPr lang="en-US" sz="2400" dirty="0"/>
          </a:p>
        </p:txBody>
      </p:sp>
      <p:pic>
        <p:nvPicPr>
          <p:cNvPr id="20" name="圖片 19">
            <a:extLst>
              <a:ext uri="{FF2B5EF4-FFF2-40B4-BE49-F238E27FC236}">
                <a16:creationId xmlns:a16="http://schemas.microsoft.com/office/drawing/2014/main" id="{EFF800E5-8099-4A90-B217-4EC8DD3B0F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1238862"/>
            <a:ext cx="1721282" cy="393436"/>
          </a:xfrm>
          <a:prstGeom prst="rect">
            <a:avLst/>
          </a:prstGeom>
        </p:spPr>
      </p:pic>
    </p:spTree>
    <p:extLst>
      <p:ext uri="{BB962C8B-B14F-4D97-AF65-F5344CB8AC3E}">
        <p14:creationId xmlns:p14="http://schemas.microsoft.com/office/powerpoint/2010/main" val="2032142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64</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38861"/>
            <a:ext cx="4635933" cy="3807612"/>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5046473"/>
            <a:ext cx="8296256" cy="461665"/>
          </a:xfrm>
          <a:prstGeom prst="rect">
            <a:avLst/>
          </a:prstGeom>
          <a:noFill/>
        </p:spPr>
        <p:txBody>
          <a:bodyPr wrap="square" rtlCol="0">
            <a:spAutoFit/>
          </a:bodyPr>
          <a:lstStyle/>
          <a:p>
            <a:pPr algn="just"/>
            <a:r>
              <a:rPr lang="en-US" altLang="zh-TW" sz="2400" dirty="0"/>
              <a:t>Density matrix is thus defined as</a:t>
            </a:r>
            <a:endParaRPr lang="en-US" sz="2400" dirty="0"/>
          </a:p>
        </p:txBody>
      </p:sp>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5508138"/>
            <a:ext cx="2438361"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Charge density is determined as </a:t>
            </a:r>
            <a:endParaRPr lang="en-US" sz="2400" dirty="0"/>
          </a:p>
        </p:txBody>
      </p:sp>
    </p:spTree>
    <p:extLst>
      <p:ext uri="{BB962C8B-B14F-4D97-AF65-F5344CB8AC3E}">
        <p14:creationId xmlns:p14="http://schemas.microsoft.com/office/powerpoint/2010/main" val="3038017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65</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rotWithShape="1">
          <a:blip r:embed="rId2">
            <a:extLst>
              <a:ext uri="{28A0092B-C50C-407E-A947-70E740481C1C}">
                <a14:useLocalDpi xmlns:a14="http://schemas.microsoft.com/office/drawing/2010/main" val="0"/>
              </a:ext>
            </a:extLst>
          </a:blip>
          <a:srcRect l="9030"/>
          <a:stretch/>
        </p:blipFill>
        <p:spPr>
          <a:xfrm>
            <a:off x="1230086" y="2080109"/>
            <a:ext cx="7471192" cy="1555720"/>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err="1"/>
              <a:t>Fock</a:t>
            </a:r>
            <a:r>
              <a:rPr lang="en-US" altLang="zh-TW" sz="2400" dirty="0"/>
              <a:t> operator written in terms of the density matrix</a:t>
            </a:r>
            <a:endParaRPr lang="en-US" sz="2400" dirty="0"/>
          </a:p>
        </p:txBody>
      </p:sp>
      <p:pic>
        <p:nvPicPr>
          <p:cNvPr id="4" name="Picture 3">
            <a:extLst>
              <a:ext uri="{FF2B5EF4-FFF2-40B4-BE49-F238E27FC236}">
                <a16:creationId xmlns:a16="http://schemas.microsoft.com/office/drawing/2014/main" id="{A4A925EC-AB55-00FD-2A36-47FB2FDCC8CC}"/>
              </a:ext>
            </a:extLst>
          </p:cNvPr>
          <p:cNvPicPr>
            <a:picLocks noChangeAspect="1"/>
          </p:cNvPicPr>
          <p:nvPr/>
        </p:nvPicPr>
        <p:blipFill>
          <a:blip r:embed="rId3"/>
          <a:stretch>
            <a:fillRect/>
          </a:stretch>
        </p:blipFill>
        <p:spPr>
          <a:xfrm>
            <a:off x="558246" y="1238861"/>
            <a:ext cx="6655208" cy="841248"/>
          </a:xfrm>
          <a:prstGeom prst="rect">
            <a:avLst/>
          </a:prstGeom>
        </p:spPr>
      </p:pic>
      <p:sp>
        <p:nvSpPr>
          <p:cNvPr id="6" name="TextBox 9">
            <a:extLst>
              <a:ext uri="{FF2B5EF4-FFF2-40B4-BE49-F238E27FC236}">
                <a16:creationId xmlns:a16="http://schemas.microsoft.com/office/drawing/2014/main" id="{6C836B56-E60D-CFCA-B9D8-1DDF61180CE8}"/>
              </a:ext>
            </a:extLst>
          </p:cNvPr>
          <p:cNvSpPr txBox="1"/>
          <p:nvPr/>
        </p:nvSpPr>
        <p:spPr>
          <a:xfrm>
            <a:off x="390545" y="3635829"/>
            <a:ext cx="8296256" cy="461665"/>
          </a:xfrm>
          <a:prstGeom prst="rect">
            <a:avLst/>
          </a:prstGeom>
          <a:noFill/>
        </p:spPr>
        <p:txBody>
          <a:bodyPr wrap="square" rtlCol="0">
            <a:spAutoFit/>
          </a:bodyPr>
          <a:lstStyle/>
          <a:p>
            <a:pPr algn="just"/>
            <a:r>
              <a:rPr lang="en-US" altLang="zh-TW" sz="2400" dirty="0"/>
              <a:t>In the matrix form written, it is written as</a:t>
            </a:r>
            <a:endParaRPr lang="en-US" sz="2400" dirty="0"/>
          </a:p>
        </p:txBody>
      </p:sp>
      <p:pic>
        <p:nvPicPr>
          <p:cNvPr id="7" name="Picture 6">
            <a:extLst>
              <a:ext uri="{FF2B5EF4-FFF2-40B4-BE49-F238E27FC236}">
                <a16:creationId xmlns:a16="http://schemas.microsoft.com/office/drawing/2014/main" id="{27BC8F6C-6A05-3C4D-B73F-1B05E313C31F}"/>
              </a:ext>
            </a:extLst>
          </p:cNvPr>
          <p:cNvPicPr>
            <a:picLocks noChangeAspect="1"/>
          </p:cNvPicPr>
          <p:nvPr/>
        </p:nvPicPr>
        <p:blipFill>
          <a:blip r:embed="rId4"/>
          <a:stretch>
            <a:fillRect/>
          </a:stretch>
        </p:blipFill>
        <p:spPr>
          <a:xfrm>
            <a:off x="558246" y="4097494"/>
            <a:ext cx="4357476" cy="841248"/>
          </a:xfrm>
          <a:prstGeom prst="rect">
            <a:avLst/>
          </a:prstGeom>
        </p:spPr>
      </p:pic>
      <p:pic>
        <p:nvPicPr>
          <p:cNvPr id="9" name="Picture 8">
            <a:extLst>
              <a:ext uri="{FF2B5EF4-FFF2-40B4-BE49-F238E27FC236}">
                <a16:creationId xmlns:a16="http://schemas.microsoft.com/office/drawing/2014/main" id="{21F0EA4F-2149-3A11-A3D6-DC5321914F85}"/>
              </a:ext>
            </a:extLst>
          </p:cNvPr>
          <p:cNvPicPr>
            <a:picLocks noChangeAspect="1"/>
          </p:cNvPicPr>
          <p:nvPr/>
        </p:nvPicPr>
        <p:blipFill>
          <a:blip r:embed="rId5"/>
          <a:stretch>
            <a:fillRect/>
          </a:stretch>
        </p:blipFill>
        <p:spPr>
          <a:xfrm>
            <a:off x="1197427" y="4957178"/>
            <a:ext cx="7955280" cy="1424825"/>
          </a:xfrm>
          <a:prstGeom prst="rect">
            <a:avLst/>
          </a:prstGeom>
        </p:spPr>
      </p:pic>
    </p:spTree>
    <p:extLst>
      <p:ext uri="{BB962C8B-B14F-4D97-AF65-F5344CB8AC3E}">
        <p14:creationId xmlns:p14="http://schemas.microsoft.com/office/powerpoint/2010/main" val="3268762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66</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first term is called the core-Hamiltonian matrix</a:t>
            </a:r>
            <a:endParaRPr lang="en-US" sz="2400" dirty="0"/>
          </a:p>
        </p:txBody>
      </p:sp>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6C836B56-E60D-CFCA-B9D8-1DDF61180CE8}"/>
                  </a:ext>
                </a:extLst>
              </p:cNvPr>
              <p:cNvSpPr txBox="1"/>
              <p:nvPr/>
            </p:nvSpPr>
            <p:spPr>
              <a:xfrm>
                <a:off x="390545" y="2058910"/>
                <a:ext cx="8296256" cy="461665"/>
              </a:xfrm>
              <a:prstGeom prst="rect">
                <a:avLst/>
              </a:prstGeom>
              <a:noFill/>
            </p:spPr>
            <p:txBody>
              <a:bodyPr wrap="square" rtlCol="0">
                <a:spAutoFit/>
              </a:bodyPr>
              <a:lstStyle/>
              <a:p>
                <a:pPr algn="just"/>
                <a:r>
                  <a:rPr lang="en-US" altLang="zh-TW" sz="2400" dirty="0"/>
                  <a:t>The first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kinetic energy integrals</a:t>
                </a:r>
                <a:endParaRPr lang="en-US" sz="2400" dirty="0"/>
              </a:p>
            </p:txBody>
          </p:sp>
        </mc:Choice>
        <mc:Fallback xmlns="">
          <p:sp>
            <p:nvSpPr>
              <p:cNvPr id="6" name="TextBox 9">
                <a:extLst>
                  <a:ext uri="{FF2B5EF4-FFF2-40B4-BE49-F238E27FC236}">
                    <a16:creationId xmlns:a16="http://schemas.microsoft.com/office/drawing/2014/main" id="{6C836B56-E60D-CFCA-B9D8-1DDF61180CE8}"/>
                  </a:ext>
                </a:extLst>
              </p:cNvPr>
              <p:cNvSpPr txBox="1">
                <a:spLocks noRot="1" noChangeAspect="1" noMove="1" noResize="1" noEditPoints="1" noAdjustHandles="1" noChangeArrowheads="1" noChangeShapeType="1" noTextEdit="1"/>
              </p:cNvSpPr>
              <p:nvPr/>
            </p:nvSpPr>
            <p:spPr>
              <a:xfrm>
                <a:off x="390545" y="2058910"/>
                <a:ext cx="8296256" cy="461665"/>
              </a:xfrm>
              <a:prstGeom prst="rect">
                <a:avLst/>
              </a:prstGeom>
              <a:blipFill>
                <a:blip r:embed="rId2"/>
                <a:stretch>
                  <a:fillRect l="-1070" t="-10811" b="-2702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52C521A-79EF-8549-007D-0BB0990DA74F}"/>
              </a:ext>
            </a:extLst>
          </p:cNvPr>
          <p:cNvPicPr>
            <a:picLocks noChangeAspect="1"/>
          </p:cNvPicPr>
          <p:nvPr/>
        </p:nvPicPr>
        <p:blipFill>
          <a:blip r:embed="rId3"/>
          <a:stretch>
            <a:fillRect/>
          </a:stretch>
        </p:blipFill>
        <p:spPr>
          <a:xfrm>
            <a:off x="558246" y="1238861"/>
            <a:ext cx="3850468" cy="664206"/>
          </a:xfrm>
          <a:prstGeom prst="rect">
            <a:avLst/>
          </a:prstGeom>
        </p:spPr>
      </p:pic>
      <p:pic>
        <p:nvPicPr>
          <p:cNvPr id="11" name="Picture 10">
            <a:extLst>
              <a:ext uri="{FF2B5EF4-FFF2-40B4-BE49-F238E27FC236}">
                <a16:creationId xmlns:a16="http://schemas.microsoft.com/office/drawing/2014/main" id="{527E4B1A-F403-1E23-A2B5-17E3441AA487}"/>
              </a:ext>
            </a:extLst>
          </p:cNvPr>
          <p:cNvPicPr>
            <a:picLocks noChangeAspect="1"/>
          </p:cNvPicPr>
          <p:nvPr/>
        </p:nvPicPr>
        <p:blipFill>
          <a:blip r:embed="rId4"/>
          <a:stretch>
            <a:fillRect/>
          </a:stretch>
        </p:blipFill>
        <p:spPr>
          <a:xfrm>
            <a:off x="4572000" y="1200466"/>
            <a:ext cx="3950206" cy="832104"/>
          </a:xfrm>
          <a:prstGeom prst="rect">
            <a:avLst/>
          </a:prstGeom>
        </p:spPr>
      </p:pic>
      <p:sp>
        <p:nvSpPr>
          <p:cNvPr id="12" name="TextBox 11">
            <a:extLst>
              <a:ext uri="{FF2B5EF4-FFF2-40B4-BE49-F238E27FC236}">
                <a16:creationId xmlns:a16="http://schemas.microsoft.com/office/drawing/2014/main" id="{D4DF1C0E-8D52-5723-5C26-7F4C81D58DB9}"/>
              </a:ext>
            </a:extLst>
          </p:cNvPr>
          <p:cNvSpPr txBox="1"/>
          <p:nvPr/>
        </p:nvSpPr>
        <p:spPr>
          <a:xfrm>
            <a:off x="4324147" y="1412744"/>
            <a:ext cx="269626" cy="461665"/>
          </a:xfrm>
          <a:prstGeom prst="rect">
            <a:avLst/>
          </a:prstGeom>
          <a:noFill/>
        </p:spPr>
        <p:txBody>
          <a:bodyPr wrap="none" rtlCol="0">
            <a:spAutoFit/>
          </a:bodyPr>
          <a:lstStyle/>
          <a:p>
            <a:r>
              <a:rPr lang="en-US" sz="2400" dirty="0"/>
              <a:t>,</a:t>
            </a:r>
          </a:p>
        </p:txBody>
      </p:sp>
      <p:pic>
        <p:nvPicPr>
          <p:cNvPr id="13" name="Picture 12">
            <a:extLst>
              <a:ext uri="{FF2B5EF4-FFF2-40B4-BE49-F238E27FC236}">
                <a16:creationId xmlns:a16="http://schemas.microsoft.com/office/drawing/2014/main" id="{F76FECE5-16DC-075E-B39F-AB255694A919}"/>
              </a:ext>
            </a:extLst>
          </p:cNvPr>
          <p:cNvPicPr>
            <a:picLocks noChangeAspect="1"/>
          </p:cNvPicPr>
          <p:nvPr/>
        </p:nvPicPr>
        <p:blipFill>
          <a:blip r:embed="rId5"/>
          <a:stretch>
            <a:fillRect/>
          </a:stretch>
        </p:blipFill>
        <p:spPr>
          <a:xfrm>
            <a:off x="558246" y="2539011"/>
            <a:ext cx="4153528" cy="658368"/>
          </a:xfrm>
          <a:prstGeom prst="rect">
            <a:avLst/>
          </a:prstGeom>
        </p:spPr>
      </p:pic>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CEF3F2E4-DAA9-7348-76C6-BCDFF5E18F54}"/>
                  </a:ext>
                </a:extLst>
              </p:cNvPr>
              <p:cNvSpPr txBox="1"/>
              <p:nvPr/>
            </p:nvSpPr>
            <p:spPr>
              <a:xfrm>
                <a:off x="390545" y="3195911"/>
                <a:ext cx="8296256" cy="461665"/>
              </a:xfrm>
              <a:prstGeom prst="rect">
                <a:avLst/>
              </a:prstGeom>
              <a:noFill/>
            </p:spPr>
            <p:txBody>
              <a:bodyPr wrap="square" rtlCol="0">
                <a:spAutoFit/>
              </a:bodyPr>
              <a:lstStyle/>
              <a:p>
                <a:pPr algn="just"/>
                <a:r>
                  <a:rPr lang="en-US" altLang="zh-TW" sz="2400" dirty="0"/>
                  <a:t>The second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nuclear attraction integrals</a:t>
                </a:r>
                <a:endParaRPr lang="en-US" sz="2400" dirty="0"/>
              </a:p>
            </p:txBody>
          </p:sp>
        </mc:Choice>
        <mc:Fallback xmlns="">
          <p:sp>
            <p:nvSpPr>
              <p:cNvPr id="14" name="TextBox 9">
                <a:extLst>
                  <a:ext uri="{FF2B5EF4-FFF2-40B4-BE49-F238E27FC236}">
                    <a16:creationId xmlns:a16="http://schemas.microsoft.com/office/drawing/2014/main" id="{CEF3F2E4-DAA9-7348-76C6-BCDFF5E18F54}"/>
                  </a:ext>
                </a:extLst>
              </p:cNvPr>
              <p:cNvSpPr txBox="1">
                <a:spLocks noRot="1" noChangeAspect="1" noMove="1" noResize="1" noEditPoints="1" noAdjustHandles="1" noChangeArrowheads="1" noChangeShapeType="1" noTextEdit="1"/>
              </p:cNvSpPr>
              <p:nvPr/>
            </p:nvSpPr>
            <p:spPr>
              <a:xfrm>
                <a:off x="390545" y="3195911"/>
                <a:ext cx="8296256" cy="461665"/>
              </a:xfrm>
              <a:prstGeom prst="rect">
                <a:avLst/>
              </a:prstGeom>
              <a:blipFill>
                <a:blip r:embed="rId6"/>
                <a:stretch>
                  <a:fillRect l="-1070" t="-10811" b="-2973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F1B0B06A-5557-49DF-519D-BED6BD7EF571}"/>
              </a:ext>
            </a:extLst>
          </p:cNvPr>
          <p:cNvPicPr>
            <a:picLocks noChangeAspect="1"/>
          </p:cNvPicPr>
          <p:nvPr/>
        </p:nvPicPr>
        <p:blipFill>
          <a:blip r:embed="rId7"/>
          <a:stretch>
            <a:fillRect/>
          </a:stretch>
        </p:blipFill>
        <p:spPr>
          <a:xfrm>
            <a:off x="558245" y="3651436"/>
            <a:ext cx="5037011" cy="832494"/>
          </a:xfrm>
          <a:prstGeom prst="rect">
            <a:avLst/>
          </a:prstGeom>
        </p:spPr>
      </p:pic>
      <p:sp>
        <p:nvSpPr>
          <p:cNvPr id="18" name="TextBox 9">
            <a:extLst>
              <a:ext uri="{FF2B5EF4-FFF2-40B4-BE49-F238E27FC236}">
                <a16:creationId xmlns:a16="http://schemas.microsoft.com/office/drawing/2014/main" id="{ED155186-21D6-694A-9CA8-E815BB8B964A}"/>
              </a:ext>
            </a:extLst>
          </p:cNvPr>
          <p:cNvSpPr txBox="1"/>
          <p:nvPr/>
        </p:nvSpPr>
        <p:spPr>
          <a:xfrm>
            <a:off x="390545" y="4953132"/>
            <a:ext cx="8296256" cy="1200329"/>
          </a:xfrm>
          <a:prstGeom prst="rect">
            <a:avLst/>
          </a:prstGeom>
          <a:noFill/>
        </p:spPr>
        <p:txBody>
          <a:bodyPr wrap="square" rtlCol="0">
            <a:spAutoFit/>
          </a:bodyPr>
          <a:lstStyle/>
          <a:p>
            <a:pPr marL="457200" indent="-457200" algn="just">
              <a:buFont typeface="+mj-lt"/>
              <a:buAutoNum type="arabicPeriod"/>
            </a:pPr>
            <a:r>
              <a:rPr lang="en-US" altLang="zh-TW" sz="2400" dirty="0"/>
              <a:t>Since basis functions are not changed during the SCF procedure (unlike the density matrices), these two integrals remain constant during the procedure.</a:t>
            </a:r>
            <a:endParaRPr lang="en-US" sz="2400" dirty="0"/>
          </a:p>
        </p:txBody>
      </p:sp>
      <p:pic>
        <p:nvPicPr>
          <p:cNvPr id="19" name="Picture 18">
            <a:extLst>
              <a:ext uri="{FF2B5EF4-FFF2-40B4-BE49-F238E27FC236}">
                <a16:creationId xmlns:a16="http://schemas.microsoft.com/office/drawing/2014/main" id="{ADBE7BFB-911C-6686-B1D9-96E64A629ADF}"/>
              </a:ext>
            </a:extLst>
          </p:cNvPr>
          <p:cNvPicPr>
            <a:picLocks noChangeAspect="1"/>
          </p:cNvPicPr>
          <p:nvPr/>
        </p:nvPicPr>
        <p:blipFill rotWithShape="1">
          <a:blip r:embed="rId8"/>
          <a:srcRect l="1445" t="7861"/>
          <a:stretch/>
        </p:blipFill>
        <p:spPr>
          <a:xfrm>
            <a:off x="558245" y="4499075"/>
            <a:ext cx="2796876" cy="438912"/>
          </a:xfrm>
          <a:prstGeom prst="rect">
            <a:avLst/>
          </a:prstGeom>
        </p:spPr>
      </p:pic>
    </p:spTree>
    <p:extLst>
      <p:ext uri="{BB962C8B-B14F-4D97-AF65-F5344CB8AC3E}">
        <p14:creationId xmlns:p14="http://schemas.microsoft.com/office/powerpoint/2010/main" val="3349821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67</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830997"/>
          </a:xfrm>
          <a:prstGeom prst="rect">
            <a:avLst/>
          </a:prstGeom>
          <a:noFill/>
        </p:spPr>
        <p:txBody>
          <a:bodyPr wrap="square" rtlCol="0">
            <a:spAutoFit/>
          </a:bodyPr>
          <a:lstStyle/>
          <a:p>
            <a:pPr algn="just"/>
            <a:r>
              <a:rPr lang="en-US" altLang="zh-TW" sz="2400" dirty="0"/>
              <a:t>The second term is the two electron (four index) integrals, which is updated iteratively throughout the SCF procedure </a:t>
            </a:r>
            <a:endParaRPr lang="en-US" sz="2400" dirty="0"/>
          </a:p>
        </p:txBody>
      </p:sp>
      <p:pic>
        <p:nvPicPr>
          <p:cNvPr id="4" name="Picture 3">
            <a:extLst>
              <a:ext uri="{FF2B5EF4-FFF2-40B4-BE49-F238E27FC236}">
                <a16:creationId xmlns:a16="http://schemas.microsoft.com/office/drawing/2014/main" id="{FCDDE936-A826-CA1D-ED22-9DD54DE84103}"/>
              </a:ext>
            </a:extLst>
          </p:cNvPr>
          <p:cNvPicPr>
            <a:picLocks noChangeAspect="1"/>
          </p:cNvPicPr>
          <p:nvPr/>
        </p:nvPicPr>
        <p:blipFill rotWithShape="1">
          <a:blip r:embed="rId3"/>
          <a:srcRect l="18638" r="71038"/>
          <a:stretch/>
        </p:blipFill>
        <p:spPr>
          <a:xfrm>
            <a:off x="1089044" y="1608193"/>
            <a:ext cx="399514" cy="667512"/>
          </a:xfrm>
          <a:prstGeom prst="rect">
            <a:avLst/>
          </a:prstGeom>
        </p:spPr>
      </p:pic>
      <p:pic>
        <p:nvPicPr>
          <p:cNvPr id="3" name="Picture 2">
            <a:extLst>
              <a:ext uri="{FF2B5EF4-FFF2-40B4-BE49-F238E27FC236}">
                <a16:creationId xmlns:a16="http://schemas.microsoft.com/office/drawing/2014/main" id="{A45AA246-E050-7833-75B0-8EFC04AE4EC4}"/>
              </a:ext>
            </a:extLst>
          </p:cNvPr>
          <p:cNvPicPr>
            <a:picLocks noChangeAspect="1"/>
          </p:cNvPicPr>
          <p:nvPr/>
        </p:nvPicPr>
        <p:blipFill>
          <a:blip r:embed="rId4"/>
          <a:stretch>
            <a:fillRect/>
          </a:stretch>
        </p:blipFill>
        <p:spPr>
          <a:xfrm>
            <a:off x="558246" y="1773331"/>
            <a:ext cx="530799" cy="424639"/>
          </a:xfrm>
          <a:prstGeom prst="rect">
            <a:avLst/>
          </a:prstGeom>
        </p:spPr>
      </p:pic>
      <p:pic>
        <p:nvPicPr>
          <p:cNvPr id="5" name="Picture 4">
            <a:extLst>
              <a:ext uri="{FF2B5EF4-FFF2-40B4-BE49-F238E27FC236}">
                <a16:creationId xmlns:a16="http://schemas.microsoft.com/office/drawing/2014/main" id="{A021CC81-FE9A-C18B-3473-116D9720258E}"/>
              </a:ext>
            </a:extLst>
          </p:cNvPr>
          <p:cNvPicPr>
            <a:picLocks noChangeAspect="1"/>
          </p:cNvPicPr>
          <p:nvPr/>
        </p:nvPicPr>
        <p:blipFill>
          <a:blip r:embed="rId5"/>
          <a:stretch>
            <a:fillRect/>
          </a:stretch>
        </p:blipFill>
        <p:spPr>
          <a:xfrm>
            <a:off x="1488558" y="1733789"/>
            <a:ext cx="4046147" cy="667512"/>
          </a:xfrm>
          <a:prstGeom prst="rect">
            <a:avLst/>
          </a:prstGeom>
        </p:spPr>
      </p:pic>
      <p:pic>
        <p:nvPicPr>
          <p:cNvPr id="7" name="Picture 6">
            <a:extLst>
              <a:ext uri="{FF2B5EF4-FFF2-40B4-BE49-F238E27FC236}">
                <a16:creationId xmlns:a16="http://schemas.microsoft.com/office/drawing/2014/main" id="{8EC32450-8287-548D-EF2F-75BBE04284C1}"/>
              </a:ext>
            </a:extLst>
          </p:cNvPr>
          <p:cNvPicPr>
            <a:picLocks noChangeAspect="1"/>
          </p:cNvPicPr>
          <p:nvPr/>
        </p:nvPicPr>
        <p:blipFill>
          <a:blip r:embed="rId6"/>
          <a:stretch>
            <a:fillRect/>
          </a:stretch>
        </p:blipFill>
        <p:spPr>
          <a:xfrm>
            <a:off x="1488558" y="2401301"/>
            <a:ext cx="6031816" cy="658368"/>
          </a:xfrm>
          <a:prstGeom prst="rect">
            <a:avLst/>
          </a:prstGeom>
        </p:spPr>
      </p:pic>
      <p:sp>
        <p:nvSpPr>
          <p:cNvPr id="9" name="TextBox 9">
            <a:extLst>
              <a:ext uri="{FF2B5EF4-FFF2-40B4-BE49-F238E27FC236}">
                <a16:creationId xmlns:a16="http://schemas.microsoft.com/office/drawing/2014/main" id="{C9CAB6FF-3500-3E34-D852-58535E566348}"/>
              </a:ext>
            </a:extLst>
          </p:cNvPr>
          <p:cNvSpPr txBox="1"/>
          <p:nvPr/>
        </p:nvSpPr>
        <p:spPr>
          <a:xfrm>
            <a:off x="390544" y="2499652"/>
            <a:ext cx="1023586" cy="461665"/>
          </a:xfrm>
          <a:prstGeom prst="rect">
            <a:avLst/>
          </a:prstGeom>
          <a:noFill/>
        </p:spPr>
        <p:txBody>
          <a:bodyPr wrap="square" rtlCol="0">
            <a:spAutoFit/>
          </a:bodyPr>
          <a:lstStyle/>
          <a:p>
            <a:pPr algn="just"/>
            <a:r>
              <a:rPr lang="en-US" altLang="zh-TW" sz="2400" dirty="0"/>
              <a:t>where</a:t>
            </a:r>
            <a:endParaRPr lang="en-US" sz="2400" dirty="0"/>
          </a:p>
        </p:txBody>
      </p:sp>
      <p:pic>
        <p:nvPicPr>
          <p:cNvPr id="6" name="Picture 5">
            <a:extLst>
              <a:ext uri="{FF2B5EF4-FFF2-40B4-BE49-F238E27FC236}">
                <a16:creationId xmlns:a16="http://schemas.microsoft.com/office/drawing/2014/main" id="{F4CA1C05-C062-0C07-5807-0169681E3A42}"/>
              </a:ext>
            </a:extLst>
          </p:cNvPr>
          <p:cNvPicPr>
            <a:picLocks noChangeAspect="1"/>
          </p:cNvPicPr>
          <p:nvPr/>
        </p:nvPicPr>
        <p:blipFill>
          <a:blip r:embed="rId7"/>
          <a:stretch>
            <a:fillRect/>
          </a:stretch>
        </p:blipFill>
        <p:spPr>
          <a:xfrm>
            <a:off x="558246" y="3055436"/>
            <a:ext cx="4020383" cy="841248"/>
          </a:xfrm>
          <a:prstGeom prst="rect">
            <a:avLst/>
          </a:prstGeom>
        </p:spPr>
      </p:pic>
      <p:pic>
        <p:nvPicPr>
          <p:cNvPr id="10" name="Picture 9">
            <a:extLst>
              <a:ext uri="{FF2B5EF4-FFF2-40B4-BE49-F238E27FC236}">
                <a16:creationId xmlns:a16="http://schemas.microsoft.com/office/drawing/2014/main" id="{FCC4E330-F45D-B76D-D507-9050B10BCAC1}"/>
              </a:ext>
            </a:extLst>
          </p:cNvPr>
          <p:cNvPicPr>
            <a:picLocks noChangeAspect="1"/>
          </p:cNvPicPr>
          <p:nvPr/>
        </p:nvPicPr>
        <p:blipFill>
          <a:blip r:embed="rId8"/>
          <a:stretch>
            <a:fillRect/>
          </a:stretch>
        </p:blipFill>
        <p:spPr>
          <a:xfrm>
            <a:off x="558246" y="3896684"/>
            <a:ext cx="3470148" cy="841248"/>
          </a:xfrm>
          <a:prstGeom prst="rect">
            <a:avLst/>
          </a:prstGeom>
        </p:spPr>
      </p:pic>
    </p:spTree>
    <p:extLst>
      <p:ext uri="{BB962C8B-B14F-4D97-AF65-F5344CB8AC3E}">
        <p14:creationId xmlns:p14="http://schemas.microsoft.com/office/powerpoint/2010/main" val="160011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07781A-E6A2-46FF-936C-FA07D77EE45F}"/>
              </a:ext>
            </a:extLst>
          </p:cNvPr>
          <p:cNvSpPr>
            <a:spLocks noGrp="1"/>
          </p:cNvSpPr>
          <p:nvPr>
            <p:ph type="title"/>
          </p:nvPr>
        </p:nvSpPr>
        <p:spPr/>
        <p:txBody>
          <a:bodyPr/>
          <a:lstStyle/>
          <a:p>
            <a:r>
              <a:rPr lang="en-US" dirty="0"/>
              <a:t>The SCF procedure</a:t>
            </a:r>
          </a:p>
        </p:txBody>
      </p:sp>
      <p:sp>
        <p:nvSpPr>
          <p:cNvPr id="4" name="投影片編號版面配置區 3">
            <a:extLst>
              <a:ext uri="{FF2B5EF4-FFF2-40B4-BE49-F238E27FC236}">
                <a16:creationId xmlns:a16="http://schemas.microsoft.com/office/drawing/2014/main" id="{9E121B73-E602-450A-AD49-20B80AF4BB3A}"/>
              </a:ext>
            </a:extLst>
          </p:cNvPr>
          <p:cNvSpPr>
            <a:spLocks noGrp="1"/>
          </p:cNvSpPr>
          <p:nvPr>
            <p:ph type="sldNum" sz="quarter" idx="12"/>
          </p:nvPr>
        </p:nvSpPr>
        <p:spPr/>
        <p:txBody>
          <a:bodyPr/>
          <a:lstStyle/>
          <a:p>
            <a:fld id="{E1EB6482-E8AD-494A-B82D-562298BE05A7}" type="slidenum">
              <a:rPr lang="zh-TW" altLang="en-US" smtClean="0"/>
              <a:pPr/>
              <a:t>68</a:t>
            </a:fld>
            <a:endParaRPr lang="zh-TW" altLang="en-US"/>
          </a:p>
        </p:txBody>
      </p:sp>
      <p:pic>
        <p:nvPicPr>
          <p:cNvPr id="5" name="圖片 4">
            <a:extLst>
              <a:ext uri="{FF2B5EF4-FFF2-40B4-BE49-F238E27FC236}">
                <a16:creationId xmlns:a16="http://schemas.microsoft.com/office/drawing/2014/main" id="{704834DC-D638-46C4-939D-4F0FB65BE4DF}"/>
              </a:ext>
            </a:extLst>
          </p:cNvPr>
          <p:cNvPicPr>
            <a:picLocks noChangeAspect="1"/>
          </p:cNvPicPr>
          <p:nvPr/>
        </p:nvPicPr>
        <p:blipFill>
          <a:blip r:embed="rId2"/>
          <a:stretch>
            <a:fillRect/>
          </a:stretch>
        </p:blipFill>
        <p:spPr>
          <a:xfrm>
            <a:off x="717804" y="767749"/>
            <a:ext cx="7708392" cy="5751443"/>
          </a:xfrm>
          <a:prstGeom prst="rect">
            <a:avLst/>
          </a:prstGeom>
        </p:spPr>
      </p:pic>
    </p:spTree>
    <p:extLst>
      <p:ext uri="{BB962C8B-B14F-4D97-AF65-F5344CB8AC3E}">
        <p14:creationId xmlns:p14="http://schemas.microsoft.com/office/powerpoint/2010/main" val="2268983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69</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2976520"/>
              </a:xfrm>
              <a:prstGeom prst="rect">
                <a:avLst/>
              </a:prstGeom>
              <a:noFill/>
            </p:spPr>
            <p:txBody>
              <a:bodyPr wrap="square" rtlCol="0">
                <a:spAutoFit/>
              </a:bodyPr>
              <a:lstStyle/>
              <a:p>
                <a:pPr algn="just"/>
                <a:r>
                  <a:rPr lang="en-US" sz="2400" dirty="0"/>
                  <a:t>Intuitively, two electrons each with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plus one coulombic repulsion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oMath>
                </a14:m>
                <a:r>
                  <a:rPr lang="en-US" sz="2400" dirty="0"/>
                  <a:t>.</a:t>
                </a:r>
              </a:p>
              <a:p>
                <a:pPr algn="just"/>
                <a:r>
                  <a:rPr lang="en-US" sz="2400" dirty="0"/>
                  <a:t>By the HF equation, </a:t>
                </a:r>
              </a:p>
              <a:p>
                <a:pPr algn="just"/>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𝑎𝑎</m:t>
                              </m:r>
                            </m:sub>
                          </m:sSub>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𝑏</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2</m:t>
                                  </m:r>
                                  <m:r>
                                    <a:rPr lang="en-US" sz="2400" i="1">
                                      <a:latin typeface="Cambria Math" panose="02040503050406030204" pitchFamily="18" charset="0"/>
                                    </a:rPr>
                                    <m:t>𝐽</m:t>
                                  </m:r>
                                </m:e>
                                <m:sub>
                                  <m:r>
                                    <a:rPr lang="en-US" sz="2400" i="1">
                                      <a:latin typeface="Cambria Math" panose="02040503050406030204" pitchFamily="18" charset="0"/>
                                    </a:rPr>
                                    <m:t>𝑎𝑏</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𝑎𝑏</m:t>
                                  </m:r>
                                </m:sub>
                              </m:sSub>
                            </m:e>
                          </m:nary>
                        </m:e>
                      </m:nary>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11</m:t>
                          </m:r>
                        </m:sub>
                      </m:sSub>
                    </m:oMath>
                  </m:oMathPara>
                </a14:m>
                <a:endParaRPr lang="en-US" sz="2400" dirty="0"/>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2976520"/>
              </a:xfrm>
              <a:prstGeom prst="rect">
                <a:avLst/>
              </a:prstGeom>
              <a:blipFill>
                <a:blip r:embed="rId2"/>
                <a:stretch>
                  <a:fillRect l="-1070" t="-1702" r="-1223" b="-4723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16530E-6F48-1D92-439A-8DD541F98346}"/>
              </a:ext>
            </a:extLst>
          </p:cNvPr>
          <p:cNvPicPr>
            <a:picLocks noChangeAspect="1"/>
          </p:cNvPicPr>
          <p:nvPr/>
        </p:nvPicPr>
        <p:blipFill>
          <a:blip r:embed="rId3"/>
          <a:stretch>
            <a:fillRect/>
          </a:stretch>
        </p:blipFill>
        <p:spPr>
          <a:xfrm>
            <a:off x="558246" y="1436263"/>
            <a:ext cx="2786050" cy="1124712"/>
          </a:xfrm>
          <a:prstGeom prst="rect">
            <a:avLst/>
          </a:prstGeom>
        </p:spPr>
      </p:pic>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4"/>
          <a:stretch>
            <a:fillRect/>
          </a:stretch>
        </p:blipFill>
        <p:spPr>
          <a:xfrm>
            <a:off x="4092624" y="2120927"/>
            <a:ext cx="2700997" cy="438912"/>
          </a:xfrm>
          <a:prstGeom prst="rect">
            <a:avLst/>
          </a:prstGeom>
        </p:spPr>
      </p:pic>
    </p:spTree>
    <p:extLst>
      <p:ext uri="{BB962C8B-B14F-4D97-AF65-F5344CB8AC3E}">
        <p14:creationId xmlns:p14="http://schemas.microsoft.com/office/powerpoint/2010/main" val="3669260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Born-Oppenheimer Approx.</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47605"/>
            <a:ext cx="3945165"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7749237" cy="461665"/>
          </a:xfrm>
          <a:prstGeom prst="rect">
            <a:avLst/>
          </a:prstGeom>
          <a:noFill/>
        </p:spPr>
        <p:txBody>
          <a:bodyPr wrap="none" rtlCol="0">
            <a:spAutoFit/>
          </a:bodyPr>
          <a:lstStyle/>
          <a:p>
            <a:r>
              <a:rPr lang="en-US" sz="2400" dirty="0"/>
              <a:t>The</a:t>
            </a:r>
            <a:r>
              <a:rPr lang="zh-TW" altLang="en-US" sz="2400" dirty="0"/>
              <a:t> </a:t>
            </a:r>
            <a:r>
              <a:rPr lang="en-US" altLang="zh-TW" sz="2400" dirty="0"/>
              <a:t>total energy at a given set of nuclear coordinates is</a:t>
            </a:r>
            <a:endParaRPr lang="en-US" sz="2400" dirty="0"/>
          </a:p>
        </p:txBody>
      </p:sp>
      <p:sp>
        <p:nvSpPr>
          <p:cNvPr id="16" name="TextBox 15">
            <a:extLst>
              <a:ext uri="{FF2B5EF4-FFF2-40B4-BE49-F238E27FC236}">
                <a16:creationId xmlns:a16="http://schemas.microsoft.com/office/drawing/2014/main" id="{297CFC8A-E74F-B70E-1F6B-9287FE9D6D48}"/>
              </a:ext>
            </a:extLst>
          </p:cNvPr>
          <p:cNvSpPr txBox="1"/>
          <p:nvPr/>
        </p:nvSpPr>
        <p:spPr>
          <a:xfrm>
            <a:off x="390544" y="2097607"/>
            <a:ext cx="5957080" cy="461665"/>
          </a:xfrm>
          <a:prstGeom prst="rect">
            <a:avLst/>
          </a:prstGeom>
          <a:noFill/>
        </p:spPr>
        <p:txBody>
          <a:bodyPr wrap="none" rtlCol="0">
            <a:spAutoFit/>
          </a:bodyPr>
          <a:lstStyle/>
          <a:p>
            <a:r>
              <a:rPr lang="en-US" sz="2400" dirty="0"/>
              <a:t>And the corresponding nuclear equation is</a:t>
            </a:r>
          </a:p>
        </p:txBody>
      </p:sp>
      <p:grpSp>
        <p:nvGrpSpPr>
          <p:cNvPr id="11" name="Group 10">
            <a:extLst>
              <a:ext uri="{FF2B5EF4-FFF2-40B4-BE49-F238E27FC236}">
                <a16:creationId xmlns:a16="http://schemas.microsoft.com/office/drawing/2014/main" id="{3CEE27A1-39E3-97C5-D651-1862063A202C}"/>
              </a:ext>
            </a:extLst>
          </p:cNvPr>
          <p:cNvGrpSpPr/>
          <p:nvPr/>
        </p:nvGrpSpPr>
        <p:grpSpPr>
          <a:xfrm>
            <a:off x="457200" y="2653367"/>
            <a:ext cx="7783286" cy="3366441"/>
            <a:chOff x="457200" y="2631595"/>
            <a:chExt cx="7783286" cy="3366441"/>
          </a:xfrm>
        </p:grpSpPr>
        <p:pic>
          <p:nvPicPr>
            <p:cNvPr id="4" name="Picture 3">
              <a:extLst>
                <a:ext uri="{FF2B5EF4-FFF2-40B4-BE49-F238E27FC236}">
                  <a16:creationId xmlns:a16="http://schemas.microsoft.com/office/drawing/2014/main" id="{8CAE16DF-9A81-0FDB-9100-A8E45E0F809E}"/>
                </a:ext>
              </a:extLst>
            </p:cNvPr>
            <p:cNvPicPr>
              <a:picLocks noChangeAspect="1"/>
            </p:cNvPicPr>
            <p:nvPr/>
          </p:nvPicPr>
          <p:blipFill>
            <a:blip r:embed="rId3"/>
            <a:stretch>
              <a:fillRect/>
            </a:stretch>
          </p:blipFill>
          <p:spPr>
            <a:xfrm>
              <a:off x="457200" y="2631595"/>
              <a:ext cx="7772400" cy="3366441"/>
            </a:xfrm>
            <a:prstGeom prst="rect">
              <a:avLst/>
            </a:prstGeom>
          </p:spPr>
        </p:pic>
        <p:sp>
          <p:nvSpPr>
            <p:cNvPr id="7" name="Rectangle 6">
              <a:extLst>
                <a:ext uri="{FF2B5EF4-FFF2-40B4-BE49-F238E27FC236}">
                  <a16:creationId xmlns:a16="http://schemas.microsoft.com/office/drawing/2014/main" id="{52681014-7EBA-2A5A-03E9-3C07A0A349A2}"/>
                </a:ext>
              </a:extLst>
            </p:cNvPr>
            <p:cNvSpPr/>
            <p:nvPr/>
          </p:nvSpPr>
          <p:spPr>
            <a:xfrm>
              <a:off x="8005129" y="5442857"/>
              <a:ext cx="235357" cy="374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4"/>
          <a:stretch>
            <a:fillRect/>
          </a:stretch>
        </p:blipFill>
        <p:spPr>
          <a:xfrm>
            <a:off x="488518" y="6127875"/>
            <a:ext cx="6214601" cy="438912"/>
          </a:xfrm>
          <a:prstGeom prst="rect">
            <a:avLst/>
          </a:prstGeom>
        </p:spPr>
      </p:pic>
    </p:spTree>
    <p:extLst>
      <p:ext uri="{BB962C8B-B14F-4D97-AF65-F5344CB8AC3E}">
        <p14:creationId xmlns:p14="http://schemas.microsoft.com/office/powerpoint/2010/main" val="42513683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70</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orbital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1200329"/>
              </a:xfrm>
              <a:prstGeom prst="rect">
                <a:avLst/>
              </a:prstGeom>
              <a:noFill/>
            </p:spPr>
            <p:txBody>
              <a:bodyPr wrap="square" rtlCol="0">
                <a:spAutoFit/>
              </a:bodyPr>
              <a:lstStyle/>
              <a:p>
                <a:pPr algn="just"/>
                <a:r>
                  <a:rPr lang="en-US" sz="2400" dirty="0"/>
                  <a:t>When we evaluate the orbital energies, we only need to consider it’s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and a coulomb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𝐽</m:t>
                        </m:r>
                      </m:e>
                      <m:sub>
                        <m:r>
                          <a:rPr lang="en-US" sz="2400" i="1">
                            <a:latin typeface="Cambria Math" panose="02040503050406030204" pitchFamily="18" charset="0"/>
                          </a:rPr>
                          <m:t>11</m:t>
                        </m:r>
                      </m:sub>
                    </m:sSub>
                  </m:oMath>
                </a14:m>
                <a:r>
                  <a:rPr lang="en-US" sz="2400" dirty="0"/>
                  <a:t> </a:t>
                </a:r>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1200329"/>
              </a:xfrm>
              <a:prstGeom prst="rect">
                <a:avLst/>
              </a:prstGeom>
              <a:blipFill>
                <a:blip r:embed="rId2"/>
                <a:stretch>
                  <a:fillRect l="-1070" t="-4211" r="-2141" b="-1052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7087" y="2120927"/>
            <a:ext cx="2392070" cy="438912"/>
          </a:xfrm>
          <a:prstGeom prst="rect">
            <a:avLst/>
          </a:prstGeom>
        </p:spPr>
      </p:pic>
      <p:pic>
        <p:nvPicPr>
          <p:cNvPr id="4" name="Picture 3">
            <a:extLst>
              <a:ext uri="{FF2B5EF4-FFF2-40B4-BE49-F238E27FC236}">
                <a16:creationId xmlns:a16="http://schemas.microsoft.com/office/drawing/2014/main" id="{E0160C53-97B0-DF0D-34F8-38D9A82FE6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45148" y="1436264"/>
            <a:ext cx="2744115" cy="1123575"/>
          </a:xfrm>
          <a:prstGeom prst="rect">
            <a:avLst/>
          </a:prstGeom>
        </p:spPr>
      </p:pic>
    </p:spTree>
    <p:extLst>
      <p:ext uri="{BB962C8B-B14F-4D97-AF65-F5344CB8AC3E}">
        <p14:creationId xmlns:p14="http://schemas.microsoft.com/office/powerpoint/2010/main" val="2094503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orbital energy of minimal basis H</a:t>
            </a:r>
            <a:r>
              <a:rPr lang="en-US" sz="2400" baseline="-25000" dirty="0"/>
              <a:t>2</a:t>
            </a:r>
            <a:r>
              <a:rPr lang="en-US" sz="2400" baseline="300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1569660"/>
              </a:xfrm>
              <a:prstGeom prst="rect">
                <a:avLst/>
              </a:prstGeom>
              <a:noFill/>
            </p:spPr>
            <p:txBody>
              <a:bodyPr wrap="square" rtlCol="0">
                <a:spAutoFit/>
              </a:bodyPr>
              <a:lstStyle/>
              <a:p>
                <a:pPr algn="just"/>
                <a:r>
                  <a:rPr lang="en-US" sz="2400" dirty="0"/>
                  <a:t>When we evaluate the orbital energies, we only need to consider it’s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22</m:t>
                        </m:r>
                      </m:sub>
                    </m:sSub>
                  </m:oMath>
                </a14:m>
                <a:r>
                  <a:rPr lang="en-US" sz="2400" dirty="0"/>
                  <a:t>, two coulomb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𝐽</m:t>
                        </m:r>
                      </m:e>
                      <m:sub>
                        <m:r>
                          <a:rPr lang="en-US" sz="2400" i="1">
                            <a:latin typeface="Cambria Math" panose="02040503050406030204" pitchFamily="18" charset="0"/>
                          </a:rPr>
                          <m:t>1</m:t>
                        </m:r>
                        <m:r>
                          <a:rPr lang="en-US" sz="2400" b="0" i="1" smtClean="0">
                            <a:latin typeface="Cambria Math" panose="02040503050406030204" pitchFamily="18" charset="0"/>
                          </a:rPr>
                          <m:t>2</m:t>
                        </m:r>
                      </m:sub>
                    </m:sSub>
                  </m:oMath>
                </a14:m>
                <a:r>
                  <a:rPr lang="en-US" sz="2400" dirty="0"/>
                  <a:t>, and one exchange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𝐾</m:t>
                        </m:r>
                      </m:e>
                      <m:sub>
                        <m:r>
                          <a:rPr lang="en-US" sz="2400" i="1">
                            <a:latin typeface="Cambria Math" panose="02040503050406030204" pitchFamily="18" charset="0"/>
                          </a:rPr>
                          <m:t>12</m:t>
                        </m:r>
                      </m:sub>
                    </m:sSub>
                  </m:oMath>
                </a14:m>
                <a:endParaRPr lang="en-US" sz="2400" dirty="0"/>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1569660"/>
              </a:xfrm>
              <a:prstGeom prst="rect">
                <a:avLst/>
              </a:prstGeom>
              <a:blipFill>
                <a:blip r:embed="rId2"/>
                <a:stretch>
                  <a:fillRect l="-1070" t="-3226" r="-1223" b="-806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7087" y="2120927"/>
            <a:ext cx="3542655" cy="438912"/>
          </a:xfrm>
          <a:prstGeom prst="rect">
            <a:avLst/>
          </a:prstGeom>
        </p:spPr>
      </p:pic>
      <p:pic>
        <p:nvPicPr>
          <p:cNvPr id="4" name="Picture 3">
            <a:extLst>
              <a:ext uri="{FF2B5EF4-FFF2-40B4-BE49-F238E27FC236}">
                <a16:creationId xmlns:a16="http://schemas.microsoft.com/office/drawing/2014/main" id="{E0160C53-97B0-DF0D-34F8-38D9A82FE6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05647" y="1436264"/>
            <a:ext cx="2223116" cy="1123575"/>
          </a:xfrm>
          <a:prstGeom prst="rect">
            <a:avLst/>
          </a:prstGeom>
        </p:spPr>
      </p:pic>
    </p:spTree>
    <p:extLst>
      <p:ext uri="{BB962C8B-B14F-4D97-AF65-F5344CB8AC3E}">
        <p14:creationId xmlns:p14="http://schemas.microsoft.com/office/powerpoint/2010/main" val="3243719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569660"/>
          </a:xfrm>
          <a:prstGeom prst="rect">
            <a:avLst/>
          </a:prstGeom>
          <a:noFill/>
        </p:spPr>
        <p:txBody>
          <a:bodyPr wrap="square" rtlCol="0">
            <a:spAutoFit/>
          </a:bodyPr>
          <a:lstStyle/>
          <a:p>
            <a:pPr algn="just"/>
            <a:r>
              <a:rPr lang="en-US" sz="2400" dirty="0"/>
              <a:t>So we just showed that the sum of the eigenvalues from the </a:t>
            </a:r>
            <a:r>
              <a:rPr lang="en-US" sz="2400" dirty="0" err="1"/>
              <a:t>Fock</a:t>
            </a:r>
            <a:r>
              <a:rPr lang="en-US" sz="2400" dirty="0"/>
              <a:t> operator is not the total energy of the system because it double counts the two-electron integrals. Why do we bother with the orbital energies then?</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333048"/>
            <a:ext cx="8296256" cy="830997"/>
          </a:xfrm>
          <a:prstGeom prst="rect">
            <a:avLst/>
          </a:prstGeom>
          <a:noFill/>
        </p:spPr>
        <p:txBody>
          <a:bodyPr wrap="square" rtlCol="0">
            <a:spAutoFit/>
          </a:bodyPr>
          <a:lstStyle/>
          <a:p>
            <a:pPr algn="just"/>
            <a:r>
              <a:rPr lang="en-US" sz="2400" dirty="0"/>
              <a:t>Let’s consider the Slater determinant with one electron removed under a frozen orbital approximation</a:t>
            </a:r>
          </a:p>
        </p:txBody>
      </p:sp>
      <p:sp>
        <p:nvSpPr>
          <p:cNvPr id="10" name="TextBox 9">
            <a:extLst>
              <a:ext uri="{FF2B5EF4-FFF2-40B4-BE49-F238E27FC236}">
                <a16:creationId xmlns:a16="http://schemas.microsoft.com/office/drawing/2014/main" id="{78AAEB1E-7B74-683C-86AF-797BD6D06243}"/>
              </a:ext>
            </a:extLst>
          </p:cNvPr>
          <p:cNvSpPr txBox="1"/>
          <p:nvPr/>
        </p:nvSpPr>
        <p:spPr>
          <a:xfrm>
            <a:off x="390545" y="3609434"/>
            <a:ext cx="8296256" cy="461665"/>
          </a:xfrm>
          <a:prstGeom prst="rect">
            <a:avLst/>
          </a:prstGeom>
          <a:noFill/>
        </p:spPr>
        <p:txBody>
          <a:bodyPr wrap="square" rtlCol="0">
            <a:spAutoFit/>
          </a:bodyPr>
          <a:lstStyle/>
          <a:p>
            <a:pPr algn="just"/>
            <a:r>
              <a:rPr lang="en-US" sz="2400" dirty="0"/>
              <a:t>The corresponding ionization potential is</a:t>
            </a:r>
          </a:p>
        </p:txBody>
      </p:sp>
      <p:pic>
        <p:nvPicPr>
          <p:cNvPr id="12" name="Picture 11">
            <a:extLst>
              <a:ext uri="{FF2B5EF4-FFF2-40B4-BE49-F238E27FC236}">
                <a16:creationId xmlns:a16="http://schemas.microsoft.com/office/drawing/2014/main" id="{0BB6AB7D-529B-CDE9-CF03-99D9DAD2CF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3166634"/>
            <a:ext cx="2523744" cy="43891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3"/>
                <a:stretch>
                  <a:fillRect l="-2035" t="-10811" r="-1453" b="-2702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4"/>
          <a:srcRect l="1222" t="12011" r="-1"/>
          <a:stretch/>
        </p:blipFill>
        <p:spPr>
          <a:xfrm>
            <a:off x="488518" y="4077576"/>
            <a:ext cx="2902800" cy="438912"/>
          </a:xfrm>
          <a:prstGeom prst="rect">
            <a:avLst/>
          </a:prstGeom>
        </p:spPr>
      </p:pic>
      <p:pic>
        <p:nvPicPr>
          <p:cNvPr id="19" name="Picture 18">
            <a:extLst>
              <a:ext uri="{FF2B5EF4-FFF2-40B4-BE49-F238E27FC236}">
                <a16:creationId xmlns:a16="http://schemas.microsoft.com/office/drawing/2014/main" id="{A111687A-25C5-B240-A765-3E2F2F63D12A}"/>
              </a:ext>
            </a:extLst>
          </p:cNvPr>
          <p:cNvPicPr>
            <a:picLocks noChangeAspect="1"/>
          </p:cNvPicPr>
          <p:nvPr/>
        </p:nvPicPr>
        <p:blipFill rotWithShape="1">
          <a:blip r:embed="rId5"/>
          <a:srcRect l="1186"/>
          <a:stretch/>
        </p:blipFill>
        <p:spPr>
          <a:xfrm>
            <a:off x="488518" y="4513127"/>
            <a:ext cx="5372116" cy="841248"/>
          </a:xfrm>
          <a:prstGeom prst="rect">
            <a:avLst/>
          </a:prstGeom>
        </p:spPr>
      </p:pic>
      <p:pic>
        <p:nvPicPr>
          <p:cNvPr id="20" name="Picture 19">
            <a:extLst>
              <a:ext uri="{FF2B5EF4-FFF2-40B4-BE49-F238E27FC236}">
                <a16:creationId xmlns:a16="http://schemas.microsoft.com/office/drawing/2014/main" id="{58B0EAB5-6A8D-47A9-02A3-A2C5582DCBC6}"/>
              </a:ext>
            </a:extLst>
          </p:cNvPr>
          <p:cNvPicPr>
            <a:picLocks noChangeAspect="1"/>
          </p:cNvPicPr>
          <p:nvPr/>
        </p:nvPicPr>
        <p:blipFill rotWithShape="1">
          <a:blip r:embed="rId6"/>
          <a:srcRect l="796"/>
          <a:stretch/>
        </p:blipFill>
        <p:spPr>
          <a:xfrm>
            <a:off x="488518" y="5459478"/>
            <a:ext cx="5902191" cy="841248"/>
          </a:xfrm>
          <a:prstGeom prst="rect">
            <a:avLst/>
          </a:prstGeom>
        </p:spPr>
      </p:pic>
    </p:spTree>
    <p:extLst>
      <p:ext uri="{BB962C8B-B14F-4D97-AF65-F5344CB8AC3E}">
        <p14:creationId xmlns:p14="http://schemas.microsoft.com/office/powerpoint/2010/main" val="1703508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73</a:t>
            </a:fld>
            <a:endParaRPr lang="zh-TW"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2"/>
                <a:stretch>
                  <a:fillRect l="-2035" t="-10811" r="-1453" b="-270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0D5BC03-F2D5-D00E-6952-2F4BECCCB680}"/>
              </a:ext>
            </a:extLst>
          </p:cNvPr>
          <p:cNvPicPr>
            <a:picLocks noChangeAspect="1"/>
          </p:cNvPicPr>
          <p:nvPr/>
        </p:nvPicPr>
        <p:blipFill>
          <a:blip r:embed="rId3"/>
          <a:stretch>
            <a:fillRect/>
          </a:stretch>
        </p:blipFill>
        <p:spPr>
          <a:xfrm>
            <a:off x="488518" y="779664"/>
            <a:ext cx="7772400" cy="3470371"/>
          </a:xfrm>
          <a:prstGeom prst="rect">
            <a:avLst/>
          </a:prstGeom>
        </p:spPr>
      </p:pic>
      <p:pic>
        <p:nvPicPr>
          <p:cNvPr id="4" name="Picture 3">
            <a:extLst>
              <a:ext uri="{FF2B5EF4-FFF2-40B4-BE49-F238E27FC236}">
                <a16:creationId xmlns:a16="http://schemas.microsoft.com/office/drawing/2014/main" id="{24C69924-76F6-F014-234A-71C6842FBEB9}"/>
              </a:ext>
            </a:extLst>
          </p:cNvPr>
          <p:cNvPicPr>
            <a:picLocks noChangeAspect="1"/>
          </p:cNvPicPr>
          <p:nvPr/>
        </p:nvPicPr>
        <p:blipFill>
          <a:blip r:embed="rId4"/>
          <a:stretch>
            <a:fillRect/>
          </a:stretch>
        </p:blipFill>
        <p:spPr>
          <a:xfrm>
            <a:off x="488518" y="4304528"/>
            <a:ext cx="3660925" cy="438912"/>
          </a:xfrm>
          <a:prstGeom prst="rect">
            <a:avLst/>
          </a:prstGeom>
        </p:spPr>
      </p:pic>
    </p:spTree>
    <p:extLst>
      <p:ext uri="{BB962C8B-B14F-4D97-AF65-F5344CB8AC3E}">
        <p14:creationId xmlns:p14="http://schemas.microsoft.com/office/powerpoint/2010/main" val="136944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Similar result holds for electron affinity</a:t>
            </a:r>
          </a:p>
        </p:txBody>
      </p:sp>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2">
            <a:extLst>
              <a:ext uri="{28A0092B-C50C-407E-A947-70E740481C1C}">
                <a14:useLocalDpi xmlns:a14="http://schemas.microsoft.com/office/drawing/2010/main" val="0"/>
              </a:ext>
            </a:extLst>
          </a:blip>
          <a:srcRect t="-427" b="-3172"/>
          <a:stretch/>
        </p:blipFill>
        <p:spPr>
          <a:xfrm>
            <a:off x="488518" y="1254824"/>
            <a:ext cx="2902800" cy="497601"/>
          </a:xfrm>
          <a:prstGeom prst="rect">
            <a:avLst/>
          </a:prstGeom>
        </p:spPr>
      </p:pic>
      <p:pic>
        <p:nvPicPr>
          <p:cNvPr id="4" name="圖片 3">
            <a:extLst>
              <a:ext uri="{FF2B5EF4-FFF2-40B4-BE49-F238E27FC236}">
                <a16:creationId xmlns:a16="http://schemas.microsoft.com/office/drawing/2014/main" id="{F0152B5A-592A-466D-8DDA-559F994FDBBB}"/>
              </a:ext>
            </a:extLst>
          </p:cNvPr>
          <p:cNvPicPr>
            <a:picLocks noChangeAspect="1"/>
          </p:cNvPicPr>
          <p:nvPr/>
        </p:nvPicPr>
        <p:blipFill>
          <a:blip r:embed="rId3"/>
          <a:stretch>
            <a:fillRect/>
          </a:stretch>
        </p:blipFill>
        <p:spPr>
          <a:xfrm>
            <a:off x="488518" y="2338683"/>
            <a:ext cx="5680320" cy="658800"/>
          </a:xfrm>
          <a:prstGeom prst="rect">
            <a:avLst/>
          </a:prstGeom>
        </p:spPr>
      </p:pic>
      <p:pic>
        <p:nvPicPr>
          <p:cNvPr id="5" name="圖片 4">
            <a:extLst>
              <a:ext uri="{FF2B5EF4-FFF2-40B4-BE49-F238E27FC236}">
                <a16:creationId xmlns:a16="http://schemas.microsoft.com/office/drawing/2014/main" id="{DC0C7CFD-6F58-44DF-AD20-5E6A6DFB0A35}"/>
              </a:ext>
            </a:extLst>
          </p:cNvPr>
          <p:cNvPicPr>
            <a:picLocks noChangeAspect="1"/>
          </p:cNvPicPr>
          <p:nvPr/>
        </p:nvPicPr>
        <p:blipFill>
          <a:blip r:embed="rId4"/>
          <a:stretch>
            <a:fillRect/>
          </a:stretch>
        </p:blipFill>
        <p:spPr>
          <a:xfrm>
            <a:off x="488518" y="1797904"/>
            <a:ext cx="3752850" cy="495300"/>
          </a:xfrm>
          <a:prstGeom prst="rect">
            <a:avLst/>
          </a:prstGeom>
        </p:spPr>
      </p:pic>
      <p:pic>
        <p:nvPicPr>
          <p:cNvPr id="6" name="圖片 5">
            <a:extLst>
              <a:ext uri="{FF2B5EF4-FFF2-40B4-BE49-F238E27FC236}">
                <a16:creationId xmlns:a16="http://schemas.microsoft.com/office/drawing/2014/main" id="{EB22CFFE-55C3-4AA1-8C83-383BF6FB1C86}"/>
              </a:ext>
            </a:extLst>
          </p:cNvPr>
          <p:cNvPicPr>
            <a:picLocks noChangeAspect="1"/>
          </p:cNvPicPr>
          <p:nvPr/>
        </p:nvPicPr>
        <p:blipFill>
          <a:blip r:embed="rId5"/>
          <a:stretch>
            <a:fillRect/>
          </a:stretch>
        </p:blipFill>
        <p:spPr>
          <a:xfrm>
            <a:off x="488518" y="3042962"/>
            <a:ext cx="4436938" cy="496800"/>
          </a:xfrm>
          <a:prstGeom prst="rect">
            <a:avLst/>
          </a:prstGeom>
        </p:spPr>
      </p:pic>
      <p:pic>
        <p:nvPicPr>
          <p:cNvPr id="9" name="圖片 8">
            <a:extLst>
              <a:ext uri="{FF2B5EF4-FFF2-40B4-BE49-F238E27FC236}">
                <a16:creationId xmlns:a16="http://schemas.microsoft.com/office/drawing/2014/main" id="{E27B5722-A875-49F6-9E8D-7588FCA522DA}"/>
              </a:ext>
            </a:extLst>
          </p:cNvPr>
          <p:cNvPicPr>
            <a:picLocks noChangeAspect="1"/>
          </p:cNvPicPr>
          <p:nvPr/>
        </p:nvPicPr>
        <p:blipFill>
          <a:blip r:embed="rId6"/>
          <a:stretch>
            <a:fillRect/>
          </a:stretch>
        </p:blipFill>
        <p:spPr>
          <a:xfrm>
            <a:off x="488518" y="3947434"/>
            <a:ext cx="8198282" cy="2130902"/>
          </a:xfrm>
          <a:prstGeom prst="rect">
            <a:avLst/>
          </a:prstGeom>
        </p:spPr>
      </p:pic>
    </p:spTree>
    <p:extLst>
      <p:ext uri="{BB962C8B-B14F-4D97-AF65-F5344CB8AC3E}">
        <p14:creationId xmlns:p14="http://schemas.microsoft.com/office/powerpoint/2010/main" val="16648413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altLang="zh-TW" sz="2400" dirty="0"/>
              <a:t>Issues with Koopman’s theorem</a:t>
            </a:r>
            <a:endParaRPr lang="en-US" sz="2400" dirty="0"/>
          </a:p>
        </p:txBody>
      </p:sp>
      <mc:AlternateContent xmlns:mc="http://schemas.openxmlformats.org/markup-compatibility/2006" xmlns:a14="http://schemas.microsoft.com/office/drawing/2010/main">
        <mc:Choice Requires="a14">
          <p:sp>
            <p:nvSpPr>
              <p:cNvPr id="10" name="TextBox 15">
                <a:extLst>
                  <a:ext uri="{FF2B5EF4-FFF2-40B4-BE49-F238E27FC236}">
                    <a16:creationId xmlns:a16="http://schemas.microsoft.com/office/drawing/2014/main" id="{D99D5FEF-F90D-4D5B-B9D1-5248764BE83B}"/>
                  </a:ext>
                </a:extLst>
              </p:cNvPr>
              <p:cNvSpPr txBox="1"/>
              <p:nvPr/>
            </p:nvSpPr>
            <p:spPr>
              <a:xfrm>
                <a:off x="390545" y="1241055"/>
                <a:ext cx="8296256" cy="5310493"/>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and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determinants are not the optimal wave functions. Hence, relaxing the determinants will lead to lower energies. </a:t>
                </a:r>
              </a:p>
              <a:p>
                <a:pPr marL="342900" indent="-342900" algn="just">
                  <a:buFont typeface="Arial" panose="020B0604020202020204" pitchFamily="34" charset="0"/>
                  <a:buChar char="•"/>
                </a:pPr>
                <a:r>
                  <a:rPr lang="en-US" sz="2400" dirty="0"/>
                  <a:t>Because the HF energy neglects electron correlation, which will further lower the energy of the system and is larger in systems with more electrons, IP calculated from Koopman’s theorem will usually produce reasonable agreement with the expected value due to error cancellation from correlation and frozen-orbital effects.</a:t>
                </a:r>
              </a:p>
              <a:p>
                <a:pPr marL="342900" indent="-342900" algn="just">
                  <a:buFont typeface="Arial" panose="020B0604020202020204" pitchFamily="34" charset="0"/>
                  <a:buChar char="•"/>
                </a:pPr>
                <a:r>
                  <a:rPr lang="en-US" sz="2400" dirty="0"/>
                  <a:t>On the other hand, EA values are usually not reasonable due to the compounded errors from correlation and frozen-orbital effects. In fact, HF virtual orbitals have positive energies and will always result in negative EA values.</a:t>
                </a:r>
              </a:p>
            </p:txBody>
          </p:sp>
        </mc:Choice>
        <mc:Fallback xmlns="">
          <p:sp>
            <p:nvSpPr>
              <p:cNvPr id="10" name="TextBox 15">
                <a:extLst>
                  <a:ext uri="{FF2B5EF4-FFF2-40B4-BE49-F238E27FC236}">
                    <a16:creationId xmlns:a16="http://schemas.microsoft.com/office/drawing/2014/main" id="{D99D5FEF-F90D-4D5B-B9D1-5248764BE83B}"/>
                  </a:ext>
                </a:extLst>
              </p:cNvPr>
              <p:cNvSpPr txBox="1">
                <a:spLocks noRot="1" noChangeAspect="1" noMove="1" noResize="1" noEditPoints="1" noAdjustHandles="1" noChangeArrowheads="1" noChangeShapeType="1" noTextEdit="1"/>
              </p:cNvSpPr>
              <p:nvPr/>
            </p:nvSpPr>
            <p:spPr>
              <a:xfrm>
                <a:off x="390545" y="1241055"/>
                <a:ext cx="8296256" cy="5310493"/>
              </a:xfrm>
              <a:prstGeom prst="rect">
                <a:avLst/>
              </a:prstGeom>
              <a:blipFill>
                <a:blip r:embed="rId2"/>
                <a:stretch>
                  <a:fillRect l="-955" t="-459" r="-1176" b="-1722"/>
                </a:stretch>
              </a:blipFill>
            </p:spPr>
            <p:txBody>
              <a:bodyPr/>
              <a:lstStyle/>
              <a:p>
                <a:r>
                  <a:rPr lang="en-US">
                    <a:noFill/>
                  </a:rPr>
                  <a:t> </a:t>
                </a:r>
              </a:p>
            </p:txBody>
          </p:sp>
        </mc:Fallback>
      </mc:AlternateContent>
    </p:spTree>
    <p:extLst>
      <p:ext uri="{BB962C8B-B14F-4D97-AF65-F5344CB8AC3E}">
        <p14:creationId xmlns:p14="http://schemas.microsoft.com/office/powerpoint/2010/main" val="518491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Brillouin’s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The Hamiltonian matrix element between the ground and the first excited state</a:t>
            </a:r>
            <a:r>
              <a:rPr lang="zh-TW" altLang="en-US" sz="2400" dirty="0"/>
              <a:t> </a:t>
            </a:r>
            <a:r>
              <a:rPr lang="en-US" altLang="zh-TW" sz="2400" dirty="0"/>
              <a:t>determinants is</a:t>
            </a:r>
            <a:endParaRPr lang="en-US" sz="2400" dirty="0"/>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264154"/>
            <a:ext cx="8296256" cy="461665"/>
          </a:xfrm>
          <a:prstGeom prst="rect">
            <a:avLst/>
          </a:prstGeom>
          <a:noFill/>
        </p:spPr>
        <p:txBody>
          <a:bodyPr wrap="square" rtlCol="0">
            <a:spAutoFit/>
          </a:bodyPr>
          <a:lstStyle/>
          <a:p>
            <a:pPr algn="just"/>
            <a:r>
              <a:rPr lang="en-US" altLang="zh-TW" sz="2400" dirty="0"/>
              <a:t>The matrix elements of the </a:t>
            </a:r>
            <a:r>
              <a:rPr lang="en-US" altLang="zh-TW" sz="2400" dirty="0" err="1"/>
              <a:t>Fock</a:t>
            </a:r>
            <a:r>
              <a:rPr lang="en-US" altLang="zh-TW" sz="2400" dirty="0"/>
              <a:t> operator are given by</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05354"/>
            <a:ext cx="5213123" cy="658800"/>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2725819"/>
            <a:ext cx="4435016" cy="658800"/>
          </a:xfrm>
          <a:prstGeom prst="rect">
            <a:avLst/>
          </a:prstGeom>
        </p:spPr>
      </p:pic>
      <p:pic>
        <p:nvPicPr>
          <p:cNvPr id="12" name="圖片 11">
            <a:extLst>
              <a:ext uri="{FF2B5EF4-FFF2-40B4-BE49-F238E27FC236}">
                <a16:creationId xmlns:a16="http://schemas.microsoft.com/office/drawing/2014/main" id="{ECF8425E-AD43-4CFC-BDA9-45A9E33181FA}"/>
              </a:ext>
            </a:extLst>
          </p:cNvPr>
          <p:cNvPicPr>
            <a:picLocks noChangeAspect="1"/>
          </p:cNvPicPr>
          <p:nvPr/>
        </p:nvPicPr>
        <p:blipFill>
          <a:blip r:embed="rId4"/>
          <a:stretch>
            <a:fillRect/>
          </a:stretch>
        </p:blipFill>
        <p:spPr>
          <a:xfrm>
            <a:off x="488517" y="4236776"/>
            <a:ext cx="3494265" cy="401805"/>
          </a:xfrm>
          <a:prstGeom prst="rect">
            <a:avLst/>
          </a:prstGeom>
        </p:spPr>
      </p:pic>
      <p:sp>
        <p:nvSpPr>
          <p:cNvPr id="17" name="TextBox 13">
            <a:extLst>
              <a:ext uri="{FF2B5EF4-FFF2-40B4-BE49-F238E27FC236}">
                <a16:creationId xmlns:a16="http://schemas.microsoft.com/office/drawing/2014/main" id="{27F03430-1BFC-4C78-8CE0-9775117067F4}"/>
              </a:ext>
            </a:extLst>
          </p:cNvPr>
          <p:cNvSpPr txBox="1"/>
          <p:nvPr/>
        </p:nvSpPr>
        <p:spPr>
          <a:xfrm>
            <a:off x="390544" y="3397550"/>
            <a:ext cx="8296256" cy="830997"/>
          </a:xfrm>
          <a:prstGeom prst="rect">
            <a:avLst/>
          </a:prstGeom>
          <a:noFill/>
        </p:spPr>
        <p:txBody>
          <a:bodyPr wrap="square" rtlCol="0">
            <a:spAutoFit/>
          </a:bodyPr>
          <a:lstStyle/>
          <a:p>
            <a:pPr algn="just"/>
            <a:r>
              <a:rPr lang="en-US" altLang="zh-TW" sz="2400" dirty="0"/>
              <a:t>The Hamiltonian matrix elements are thus the off-diagonal elements</a:t>
            </a:r>
            <a:r>
              <a:rPr lang="zh-TW" altLang="en-US" sz="2400" dirty="0"/>
              <a:t> </a:t>
            </a:r>
            <a:r>
              <a:rPr lang="en-US" altLang="zh-TW" sz="2400" dirty="0"/>
              <a:t>of the </a:t>
            </a:r>
            <a:r>
              <a:rPr lang="en-US" altLang="zh-TW" sz="2400" dirty="0" err="1"/>
              <a:t>Fock</a:t>
            </a:r>
            <a:r>
              <a:rPr lang="en-US" altLang="zh-TW" sz="2400" dirty="0"/>
              <a:t> operator </a:t>
            </a:r>
            <a:endParaRPr lang="en-US" sz="2400" dirty="0"/>
          </a:p>
        </p:txBody>
      </p:sp>
      <p:sp>
        <p:nvSpPr>
          <p:cNvPr id="18" name="TextBox 13">
            <a:extLst>
              <a:ext uri="{FF2B5EF4-FFF2-40B4-BE49-F238E27FC236}">
                <a16:creationId xmlns:a16="http://schemas.microsoft.com/office/drawing/2014/main" id="{002C285C-61AB-4DBA-8B80-90201044DABF}"/>
              </a:ext>
            </a:extLst>
          </p:cNvPr>
          <p:cNvSpPr txBox="1"/>
          <p:nvPr/>
        </p:nvSpPr>
        <p:spPr>
          <a:xfrm>
            <a:off x="390544" y="4638581"/>
            <a:ext cx="8296256" cy="461665"/>
          </a:xfrm>
          <a:prstGeom prst="rect">
            <a:avLst/>
          </a:prstGeom>
          <a:noFill/>
        </p:spPr>
        <p:txBody>
          <a:bodyPr wrap="square" rtlCol="0">
            <a:spAutoFit/>
          </a:bodyPr>
          <a:lstStyle/>
          <a:p>
            <a:pPr algn="just"/>
            <a:r>
              <a:rPr lang="en-US" sz="2400" dirty="0"/>
              <a:t>which are zero for the ground state HF wavefunction </a:t>
            </a:r>
          </a:p>
        </p:txBody>
      </p:sp>
      <p:pic>
        <p:nvPicPr>
          <p:cNvPr id="13" name="圖片 12">
            <a:extLst>
              <a:ext uri="{FF2B5EF4-FFF2-40B4-BE49-F238E27FC236}">
                <a16:creationId xmlns:a16="http://schemas.microsoft.com/office/drawing/2014/main" id="{F720FE42-9C42-48A3-9796-4AAF08A05407}"/>
              </a:ext>
            </a:extLst>
          </p:cNvPr>
          <p:cNvPicPr>
            <a:picLocks noChangeAspect="1"/>
          </p:cNvPicPr>
          <p:nvPr/>
        </p:nvPicPr>
        <p:blipFill>
          <a:blip r:embed="rId5"/>
          <a:stretch>
            <a:fillRect/>
          </a:stretch>
        </p:blipFill>
        <p:spPr>
          <a:xfrm>
            <a:off x="488517" y="6008477"/>
            <a:ext cx="8198283" cy="616325"/>
          </a:xfrm>
          <a:prstGeom prst="rect">
            <a:avLst/>
          </a:prstGeom>
        </p:spPr>
      </p:pic>
      <p:sp>
        <p:nvSpPr>
          <p:cNvPr id="19" name="TextBox 13">
            <a:extLst>
              <a:ext uri="{FF2B5EF4-FFF2-40B4-BE49-F238E27FC236}">
                <a16:creationId xmlns:a16="http://schemas.microsoft.com/office/drawing/2014/main" id="{4C559A73-D793-4B84-B54F-781DB46B5923}"/>
              </a:ext>
            </a:extLst>
          </p:cNvPr>
          <p:cNvSpPr txBox="1"/>
          <p:nvPr/>
        </p:nvSpPr>
        <p:spPr>
          <a:xfrm>
            <a:off x="390544" y="5094781"/>
            <a:ext cx="8296256" cy="830997"/>
          </a:xfrm>
          <a:prstGeom prst="rect">
            <a:avLst/>
          </a:prstGeom>
          <a:noFill/>
        </p:spPr>
        <p:txBody>
          <a:bodyPr wrap="square" rtlCol="0">
            <a:spAutoFit/>
          </a:bodyPr>
          <a:lstStyle/>
          <a:p>
            <a:pPr algn="just"/>
            <a:r>
              <a:rPr lang="en-US" altLang="zh-TW" sz="2400" dirty="0"/>
              <a:t>Note			is not zero so the effect of</a:t>
            </a:r>
            <a:r>
              <a:rPr lang="zh-TW" altLang="en-US" sz="2400" dirty="0"/>
              <a:t> </a:t>
            </a:r>
            <a:r>
              <a:rPr lang="en-US" altLang="zh-TW" sz="2400" dirty="0"/>
              <a:t> 	      </a:t>
            </a:r>
            <a:r>
              <a:rPr lang="zh-TW" altLang="en-US" sz="2400" dirty="0"/>
              <a:t>  </a:t>
            </a:r>
            <a:r>
              <a:rPr lang="en-US" altLang="zh-TW" sz="2400" dirty="0"/>
              <a:t>enter the ground state through</a:t>
            </a:r>
            <a:endParaRPr lang="en-US" sz="2400" dirty="0"/>
          </a:p>
        </p:txBody>
      </p:sp>
      <p:pic>
        <p:nvPicPr>
          <p:cNvPr id="20" name="圖片 19">
            <a:extLst>
              <a:ext uri="{FF2B5EF4-FFF2-40B4-BE49-F238E27FC236}">
                <a16:creationId xmlns:a16="http://schemas.microsoft.com/office/drawing/2014/main" id="{8A003E33-BDF0-4938-85B1-CF2BD62F3A86}"/>
              </a:ext>
            </a:extLst>
          </p:cNvPr>
          <p:cNvPicPr>
            <a:picLocks noChangeAspect="1"/>
          </p:cNvPicPr>
          <p:nvPr/>
        </p:nvPicPr>
        <p:blipFill>
          <a:blip r:embed="rId6"/>
          <a:stretch>
            <a:fillRect/>
          </a:stretch>
        </p:blipFill>
        <p:spPr>
          <a:xfrm>
            <a:off x="1240485" y="5130255"/>
            <a:ext cx="1810735" cy="403200"/>
          </a:xfrm>
          <a:prstGeom prst="rect">
            <a:avLst/>
          </a:prstGeom>
        </p:spPr>
      </p:pic>
      <p:pic>
        <p:nvPicPr>
          <p:cNvPr id="22" name="圖片 21">
            <a:extLst>
              <a:ext uri="{FF2B5EF4-FFF2-40B4-BE49-F238E27FC236}">
                <a16:creationId xmlns:a16="http://schemas.microsoft.com/office/drawing/2014/main" id="{E4E651C2-A5AA-482E-BDDE-1574A7E29D76}"/>
              </a:ext>
            </a:extLst>
          </p:cNvPr>
          <p:cNvPicPr>
            <a:picLocks noChangeAspect="1"/>
          </p:cNvPicPr>
          <p:nvPr/>
        </p:nvPicPr>
        <p:blipFill rotWithShape="1">
          <a:blip r:embed="rId4"/>
          <a:srcRect l="30899" r="50126"/>
          <a:stretch/>
        </p:blipFill>
        <p:spPr>
          <a:xfrm>
            <a:off x="6802709" y="5130255"/>
            <a:ext cx="663031" cy="401805"/>
          </a:xfrm>
          <a:prstGeom prst="rect">
            <a:avLst/>
          </a:prstGeom>
        </p:spPr>
      </p:pic>
      <p:pic>
        <p:nvPicPr>
          <p:cNvPr id="23" name="圖片 22">
            <a:extLst>
              <a:ext uri="{FF2B5EF4-FFF2-40B4-BE49-F238E27FC236}">
                <a16:creationId xmlns:a16="http://schemas.microsoft.com/office/drawing/2014/main" id="{3302FFB0-ED5A-4790-BC87-17A7877BEB71}"/>
              </a:ext>
            </a:extLst>
          </p:cNvPr>
          <p:cNvPicPr>
            <a:picLocks noChangeAspect="1"/>
          </p:cNvPicPr>
          <p:nvPr/>
        </p:nvPicPr>
        <p:blipFill rotWithShape="1">
          <a:blip r:embed="rId6"/>
          <a:srcRect l="57770"/>
          <a:stretch/>
        </p:blipFill>
        <p:spPr>
          <a:xfrm>
            <a:off x="3901161" y="5532060"/>
            <a:ext cx="764674" cy="403200"/>
          </a:xfrm>
          <a:prstGeom prst="rect">
            <a:avLst/>
          </a:prstGeom>
        </p:spPr>
      </p:pic>
    </p:spTree>
    <p:extLst>
      <p:ext uri="{BB962C8B-B14F-4D97-AF65-F5344CB8AC3E}">
        <p14:creationId xmlns:p14="http://schemas.microsoft.com/office/powerpoint/2010/main" val="1752154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Brillouin’s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77</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The Hamiltonian matrix element between the ground and the first excited state</a:t>
            </a:r>
            <a:r>
              <a:rPr lang="zh-TW" altLang="en-US" sz="2400" dirty="0"/>
              <a:t> </a:t>
            </a:r>
            <a:r>
              <a:rPr lang="en-US" altLang="zh-TW" sz="2400" dirty="0"/>
              <a:t>determinants is</a:t>
            </a:r>
            <a:endParaRPr lang="en-US" sz="2400" dirty="0"/>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264154"/>
            <a:ext cx="8296256" cy="461665"/>
          </a:xfrm>
          <a:prstGeom prst="rect">
            <a:avLst/>
          </a:prstGeom>
          <a:noFill/>
        </p:spPr>
        <p:txBody>
          <a:bodyPr wrap="square" rtlCol="0">
            <a:spAutoFit/>
          </a:bodyPr>
          <a:lstStyle/>
          <a:p>
            <a:pPr algn="just"/>
            <a:r>
              <a:rPr lang="en-US" altLang="zh-TW" sz="2400" dirty="0"/>
              <a:t>The matrix elements of the </a:t>
            </a:r>
            <a:r>
              <a:rPr lang="en-US" altLang="zh-TW" sz="2400" dirty="0" err="1"/>
              <a:t>Fock</a:t>
            </a:r>
            <a:r>
              <a:rPr lang="en-US" altLang="zh-TW" sz="2400" dirty="0"/>
              <a:t> operator are given by</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05354"/>
            <a:ext cx="5213123" cy="658800"/>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2725819"/>
            <a:ext cx="4435016" cy="658800"/>
          </a:xfrm>
          <a:prstGeom prst="rect">
            <a:avLst/>
          </a:prstGeom>
        </p:spPr>
      </p:pic>
      <p:pic>
        <p:nvPicPr>
          <p:cNvPr id="12" name="圖片 11">
            <a:extLst>
              <a:ext uri="{FF2B5EF4-FFF2-40B4-BE49-F238E27FC236}">
                <a16:creationId xmlns:a16="http://schemas.microsoft.com/office/drawing/2014/main" id="{ECF8425E-AD43-4CFC-BDA9-45A9E33181FA}"/>
              </a:ext>
            </a:extLst>
          </p:cNvPr>
          <p:cNvPicPr>
            <a:picLocks noChangeAspect="1"/>
          </p:cNvPicPr>
          <p:nvPr/>
        </p:nvPicPr>
        <p:blipFill>
          <a:blip r:embed="rId4"/>
          <a:stretch>
            <a:fillRect/>
          </a:stretch>
        </p:blipFill>
        <p:spPr>
          <a:xfrm>
            <a:off x="488517" y="4236776"/>
            <a:ext cx="3494265" cy="401805"/>
          </a:xfrm>
          <a:prstGeom prst="rect">
            <a:avLst/>
          </a:prstGeom>
        </p:spPr>
      </p:pic>
      <p:sp>
        <p:nvSpPr>
          <p:cNvPr id="17" name="TextBox 13">
            <a:extLst>
              <a:ext uri="{FF2B5EF4-FFF2-40B4-BE49-F238E27FC236}">
                <a16:creationId xmlns:a16="http://schemas.microsoft.com/office/drawing/2014/main" id="{27F03430-1BFC-4C78-8CE0-9775117067F4}"/>
              </a:ext>
            </a:extLst>
          </p:cNvPr>
          <p:cNvSpPr txBox="1"/>
          <p:nvPr/>
        </p:nvSpPr>
        <p:spPr>
          <a:xfrm>
            <a:off x="390544" y="3397550"/>
            <a:ext cx="8296256" cy="830997"/>
          </a:xfrm>
          <a:prstGeom prst="rect">
            <a:avLst/>
          </a:prstGeom>
          <a:noFill/>
        </p:spPr>
        <p:txBody>
          <a:bodyPr wrap="square" rtlCol="0">
            <a:spAutoFit/>
          </a:bodyPr>
          <a:lstStyle/>
          <a:p>
            <a:pPr algn="just"/>
            <a:r>
              <a:rPr lang="en-US" altLang="zh-TW" sz="2400" dirty="0"/>
              <a:t>The Hamiltonian matrix elements are thus the off-diagonal elements</a:t>
            </a:r>
            <a:r>
              <a:rPr lang="zh-TW" altLang="en-US" sz="2400" dirty="0"/>
              <a:t> </a:t>
            </a:r>
            <a:r>
              <a:rPr lang="en-US" altLang="zh-TW" sz="2400" dirty="0"/>
              <a:t>of the </a:t>
            </a:r>
            <a:r>
              <a:rPr lang="en-US" altLang="zh-TW" sz="2400" dirty="0" err="1"/>
              <a:t>Fock</a:t>
            </a:r>
            <a:r>
              <a:rPr lang="en-US" altLang="zh-TW" sz="2400" dirty="0"/>
              <a:t> operator </a:t>
            </a:r>
            <a:endParaRPr lang="en-US" sz="2400" dirty="0"/>
          </a:p>
        </p:txBody>
      </p:sp>
      <p:sp>
        <p:nvSpPr>
          <p:cNvPr id="18" name="TextBox 13">
            <a:extLst>
              <a:ext uri="{FF2B5EF4-FFF2-40B4-BE49-F238E27FC236}">
                <a16:creationId xmlns:a16="http://schemas.microsoft.com/office/drawing/2014/main" id="{002C285C-61AB-4DBA-8B80-90201044DABF}"/>
              </a:ext>
            </a:extLst>
          </p:cNvPr>
          <p:cNvSpPr txBox="1"/>
          <p:nvPr/>
        </p:nvSpPr>
        <p:spPr>
          <a:xfrm>
            <a:off x="390544" y="4638581"/>
            <a:ext cx="8296256" cy="461665"/>
          </a:xfrm>
          <a:prstGeom prst="rect">
            <a:avLst/>
          </a:prstGeom>
          <a:noFill/>
        </p:spPr>
        <p:txBody>
          <a:bodyPr wrap="square" rtlCol="0">
            <a:spAutoFit/>
          </a:bodyPr>
          <a:lstStyle/>
          <a:p>
            <a:pPr algn="just"/>
            <a:r>
              <a:rPr lang="en-US" sz="2400" dirty="0"/>
              <a:t>which are zero for the ground state HF wavefunction </a:t>
            </a:r>
          </a:p>
        </p:txBody>
      </p:sp>
      <p:pic>
        <p:nvPicPr>
          <p:cNvPr id="13" name="圖片 12">
            <a:extLst>
              <a:ext uri="{FF2B5EF4-FFF2-40B4-BE49-F238E27FC236}">
                <a16:creationId xmlns:a16="http://schemas.microsoft.com/office/drawing/2014/main" id="{F720FE42-9C42-48A3-9796-4AAF08A05407}"/>
              </a:ext>
            </a:extLst>
          </p:cNvPr>
          <p:cNvPicPr>
            <a:picLocks noChangeAspect="1"/>
          </p:cNvPicPr>
          <p:nvPr/>
        </p:nvPicPr>
        <p:blipFill>
          <a:blip r:embed="rId5"/>
          <a:stretch>
            <a:fillRect/>
          </a:stretch>
        </p:blipFill>
        <p:spPr>
          <a:xfrm>
            <a:off x="488517" y="6008477"/>
            <a:ext cx="8198283" cy="616325"/>
          </a:xfrm>
          <a:prstGeom prst="rect">
            <a:avLst/>
          </a:prstGeom>
        </p:spPr>
      </p:pic>
      <p:sp>
        <p:nvSpPr>
          <p:cNvPr id="19" name="TextBox 13">
            <a:extLst>
              <a:ext uri="{FF2B5EF4-FFF2-40B4-BE49-F238E27FC236}">
                <a16:creationId xmlns:a16="http://schemas.microsoft.com/office/drawing/2014/main" id="{4C559A73-D793-4B84-B54F-781DB46B5923}"/>
              </a:ext>
            </a:extLst>
          </p:cNvPr>
          <p:cNvSpPr txBox="1"/>
          <p:nvPr/>
        </p:nvSpPr>
        <p:spPr>
          <a:xfrm>
            <a:off x="390544" y="5094781"/>
            <a:ext cx="8296256" cy="830997"/>
          </a:xfrm>
          <a:prstGeom prst="rect">
            <a:avLst/>
          </a:prstGeom>
          <a:noFill/>
        </p:spPr>
        <p:txBody>
          <a:bodyPr wrap="square" rtlCol="0">
            <a:spAutoFit/>
          </a:bodyPr>
          <a:lstStyle/>
          <a:p>
            <a:pPr algn="just"/>
            <a:r>
              <a:rPr lang="en-US" altLang="zh-TW" sz="2400" dirty="0"/>
              <a:t>Note			is not zero so the effect of</a:t>
            </a:r>
            <a:r>
              <a:rPr lang="zh-TW" altLang="en-US" sz="2400" dirty="0"/>
              <a:t> </a:t>
            </a:r>
            <a:r>
              <a:rPr lang="en-US" altLang="zh-TW" sz="2400" dirty="0"/>
              <a:t> 	      </a:t>
            </a:r>
            <a:r>
              <a:rPr lang="zh-TW" altLang="en-US" sz="2400" dirty="0"/>
              <a:t>  </a:t>
            </a:r>
            <a:r>
              <a:rPr lang="en-US" altLang="zh-TW" sz="2400" dirty="0"/>
              <a:t>enter the ground state through</a:t>
            </a:r>
            <a:endParaRPr lang="en-US" sz="2400" dirty="0"/>
          </a:p>
        </p:txBody>
      </p:sp>
      <p:pic>
        <p:nvPicPr>
          <p:cNvPr id="20" name="圖片 19">
            <a:extLst>
              <a:ext uri="{FF2B5EF4-FFF2-40B4-BE49-F238E27FC236}">
                <a16:creationId xmlns:a16="http://schemas.microsoft.com/office/drawing/2014/main" id="{8A003E33-BDF0-4938-85B1-CF2BD62F3A86}"/>
              </a:ext>
            </a:extLst>
          </p:cNvPr>
          <p:cNvPicPr>
            <a:picLocks noChangeAspect="1"/>
          </p:cNvPicPr>
          <p:nvPr/>
        </p:nvPicPr>
        <p:blipFill>
          <a:blip r:embed="rId6"/>
          <a:stretch>
            <a:fillRect/>
          </a:stretch>
        </p:blipFill>
        <p:spPr>
          <a:xfrm>
            <a:off x="1240485" y="5130255"/>
            <a:ext cx="1810735" cy="403200"/>
          </a:xfrm>
          <a:prstGeom prst="rect">
            <a:avLst/>
          </a:prstGeom>
        </p:spPr>
      </p:pic>
      <p:pic>
        <p:nvPicPr>
          <p:cNvPr id="22" name="圖片 21">
            <a:extLst>
              <a:ext uri="{FF2B5EF4-FFF2-40B4-BE49-F238E27FC236}">
                <a16:creationId xmlns:a16="http://schemas.microsoft.com/office/drawing/2014/main" id="{E4E651C2-A5AA-482E-BDDE-1574A7E29D76}"/>
              </a:ext>
            </a:extLst>
          </p:cNvPr>
          <p:cNvPicPr>
            <a:picLocks noChangeAspect="1"/>
          </p:cNvPicPr>
          <p:nvPr/>
        </p:nvPicPr>
        <p:blipFill rotWithShape="1">
          <a:blip r:embed="rId4"/>
          <a:srcRect l="30899" r="50126"/>
          <a:stretch/>
        </p:blipFill>
        <p:spPr>
          <a:xfrm>
            <a:off x="6802709" y="5130255"/>
            <a:ext cx="663031" cy="401805"/>
          </a:xfrm>
          <a:prstGeom prst="rect">
            <a:avLst/>
          </a:prstGeom>
        </p:spPr>
      </p:pic>
      <p:pic>
        <p:nvPicPr>
          <p:cNvPr id="23" name="圖片 22">
            <a:extLst>
              <a:ext uri="{FF2B5EF4-FFF2-40B4-BE49-F238E27FC236}">
                <a16:creationId xmlns:a16="http://schemas.microsoft.com/office/drawing/2014/main" id="{3302FFB0-ED5A-4790-BC87-17A7877BEB71}"/>
              </a:ext>
            </a:extLst>
          </p:cNvPr>
          <p:cNvPicPr>
            <a:picLocks noChangeAspect="1"/>
          </p:cNvPicPr>
          <p:nvPr/>
        </p:nvPicPr>
        <p:blipFill rotWithShape="1">
          <a:blip r:embed="rId6"/>
          <a:srcRect l="57770"/>
          <a:stretch/>
        </p:blipFill>
        <p:spPr>
          <a:xfrm>
            <a:off x="3901161" y="5532060"/>
            <a:ext cx="764674" cy="403200"/>
          </a:xfrm>
          <a:prstGeom prst="rect">
            <a:avLst/>
          </a:prstGeom>
        </p:spPr>
      </p:pic>
    </p:spTree>
    <p:extLst>
      <p:ext uri="{BB962C8B-B14F-4D97-AF65-F5344CB8AC3E}">
        <p14:creationId xmlns:p14="http://schemas.microsoft.com/office/powerpoint/2010/main" val="1428847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Born-Oppenheimer Approx.</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4FD8F1-9BC8-AE23-8903-E0FCFE1BE61B}"/>
                  </a:ext>
                </a:extLst>
              </p:cNvPr>
              <p:cNvSpPr txBox="1"/>
              <p:nvPr/>
            </p:nvSpPr>
            <p:spPr>
              <a:xfrm>
                <a:off x="390545" y="773668"/>
                <a:ext cx="8296256" cy="1938992"/>
              </a:xfrm>
              <a:prstGeom prst="rect">
                <a:avLst/>
              </a:prstGeom>
              <a:noFill/>
            </p:spPr>
            <p:txBody>
              <a:bodyPr wrap="square" rtlCol="0">
                <a:spAutoFit/>
              </a:bodyPr>
              <a:lstStyle/>
              <a:p>
                <a:pPr algn="just"/>
                <a:r>
                  <a:rPr lang="en-US" sz="2400" dirty="0"/>
                  <a:t>The total energy of the system is then minimized by iteratively solving the SCF (</a:t>
                </a: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Ε</m:t>
                        </m:r>
                      </m:e>
                      <m:sub>
                        <m:r>
                          <a:rPr lang="en-US" sz="2400" b="0" i="1" smtClean="0">
                            <a:latin typeface="Cambria Math" panose="02040503050406030204" pitchFamily="18" charset="0"/>
                          </a:rPr>
                          <m:t>𝑒𝑙𝑒𝑐</m:t>
                        </m:r>
                      </m:sub>
                    </m:sSub>
                    <m:r>
                      <a:rPr lang="en-US" sz="2400" b="0"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𝑨</m:t>
                        </m:r>
                      </m:sub>
                    </m:sSub>
                    <m:r>
                      <a:rPr lang="en-US" sz="2400" b="0" i="1" smtClean="0">
                        <a:latin typeface="Cambria Math" panose="02040503050406030204" pitchFamily="18" charset="0"/>
                      </a:rPr>
                      <m:t>})</m:t>
                    </m:r>
                  </m:oMath>
                </a14:m>
                <a:r>
                  <a:rPr lang="en-US" sz="2400" dirty="0"/>
                  <a:t>), calculate the total energy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Ε</m:t>
                        </m:r>
                      </m:e>
                      <m:sub>
                        <m:r>
                          <a:rPr lang="en-US" sz="2400" b="0" i="1" smtClean="0">
                            <a:latin typeface="Cambria Math" panose="02040503050406030204" pitchFamily="18" charset="0"/>
                          </a:rPr>
                          <m:t>𝑡𝑜𝑡</m:t>
                        </m:r>
                      </m:sub>
                    </m:sSub>
                  </m:oMath>
                </a14:m>
                <a:r>
                  <a:rPr lang="en-US" sz="2400" dirty="0"/>
                  <a:t>), update the nuclear coordinates. Repeat the steps above until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Ε</m:t>
                        </m:r>
                      </m:e>
                      <m:sub>
                        <m:r>
                          <a:rPr lang="en-US" sz="2400" i="1">
                            <a:latin typeface="Cambria Math" panose="02040503050406030204" pitchFamily="18" charset="0"/>
                          </a:rPr>
                          <m:t>𝑡𝑜𝑡</m:t>
                        </m:r>
                      </m:sub>
                    </m:sSub>
                  </m:oMath>
                </a14:m>
                <a:r>
                  <a:rPr lang="en-US" sz="2400" dirty="0"/>
                  <a:t> is at the minimum. This is called geometry optimization (to be discussed).</a:t>
                </a:r>
              </a:p>
            </p:txBody>
          </p:sp>
        </mc:Choice>
        <mc:Fallback xmlns="">
          <p:sp>
            <p:nvSpPr>
              <p:cNvPr id="9" name="TextBox 8">
                <a:extLst>
                  <a:ext uri="{FF2B5EF4-FFF2-40B4-BE49-F238E27FC236}">
                    <a16:creationId xmlns:a16="http://schemas.microsoft.com/office/drawing/2014/main" id="{244FD8F1-9BC8-AE23-8903-E0FCFE1BE61B}"/>
                  </a:ext>
                </a:extLst>
              </p:cNvPr>
              <p:cNvSpPr txBox="1">
                <a:spLocks noRot="1" noChangeAspect="1" noMove="1" noResize="1" noEditPoints="1" noAdjustHandles="1" noChangeArrowheads="1" noChangeShapeType="1" noTextEdit="1"/>
              </p:cNvSpPr>
              <p:nvPr/>
            </p:nvSpPr>
            <p:spPr>
              <a:xfrm>
                <a:off x="390545" y="773668"/>
                <a:ext cx="8296256" cy="1938992"/>
              </a:xfrm>
              <a:prstGeom prst="rect">
                <a:avLst/>
              </a:prstGeom>
              <a:blipFill>
                <a:blip r:embed="rId2"/>
                <a:stretch>
                  <a:fillRect l="-1070" t="-1948" r="-1223" b="-649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54D831-2673-1474-6799-5A5A8B6886A0}"/>
              </a:ext>
            </a:extLst>
          </p:cNvPr>
          <p:cNvPicPr>
            <a:picLocks noChangeAspect="1"/>
          </p:cNvPicPr>
          <p:nvPr/>
        </p:nvPicPr>
        <p:blipFill rotWithShape="1">
          <a:blip r:embed="rId3"/>
          <a:srcRect b="27070"/>
          <a:stretch/>
        </p:blipFill>
        <p:spPr>
          <a:xfrm>
            <a:off x="2046555" y="2712660"/>
            <a:ext cx="5050890" cy="3896740"/>
          </a:xfrm>
          <a:prstGeom prst="rect">
            <a:avLst/>
          </a:prstGeom>
        </p:spPr>
      </p:pic>
    </p:spTree>
    <p:extLst>
      <p:ext uri="{BB962C8B-B14F-4D97-AF65-F5344CB8AC3E}">
        <p14:creationId xmlns:p14="http://schemas.microsoft.com/office/powerpoint/2010/main" val="796493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8127303D-FC57-A1B1-7A87-03604CAAB215}"/>
              </a:ext>
            </a:extLst>
          </p:cNvPr>
          <p:cNvSpPr>
            <a:spLocks noGrp="1"/>
          </p:cNvSpPr>
          <p:nvPr>
            <p:ph idx="1"/>
          </p:nvPr>
        </p:nvSpPr>
        <p:spPr/>
        <p:txBody>
          <a:bodyPr/>
          <a:lstStyle/>
          <a:p>
            <a:pPr marL="0" indent="0">
              <a:buNone/>
            </a:pPr>
            <a:r>
              <a:rPr lang="en-US" dirty="0"/>
              <a:t>Now, we will perform two interactive tasks: 1) solve the Schrodinger for fixed nuclear coordinates and 2) iteratively optimize the nuclear coordinates after each convergence of the electronic wavefunction. For this exercise, we will be using </a:t>
            </a:r>
            <a:r>
              <a:rPr lang="en-US" dirty="0" err="1"/>
              <a:t>PySCF</a:t>
            </a:r>
            <a:r>
              <a:rPr lang="en-US" dirty="0"/>
              <a:t>, a QC software written in Python by the group of Garnet Chan at Caltech. </a:t>
            </a:r>
            <a:r>
              <a:rPr lang="en-US" dirty="0" err="1"/>
              <a:t>PySCF</a:t>
            </a:r>
            <a:r>
              <a:rPr lang="en-US" dirty="0"/>
              <a:t> gives us full control over the components in the SE.</a:t>
            </a:r>
          </a:p>
          <a:p>
            <a:pPr marL="0" indent="0">
              <a:buNone/>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Tree>
    <p:extLst>
      <p:ext uri="{BB962C8B-B14F-4D97-AF65-F5344CB8AC3E}">
        <p14:creationId xmlns:p14="http://schemas.microsoft.com/office/powerpoint/2010/main" val="238716113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27333</TotalTime>
  <Words>3279</Words>
  <Application>Microsoft Office PowerPoint</Application>
  <PresentationFormat>如螢幕大小 (4:3)</PresentationFormat>
  <Paragraphs>430</Paragraphs>
  <Slides>77</Slides>
  <Notes>2</Notes>
  <HiddenSlides>0</HiddenSlides>
  <MMClips>0</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1</vt:i4>
      </vt:variant>
      <vt:variant>
        <vt:lpstr>投影片標題</vt:lpstr>
      </vt:variant>
      <vt:variant>
        <vt:i4>77</vt:i4>
      </vt:variant>
    </vt:vector>
  </HeadingPairs>
  <TitlesOfParts>
    <vt:vector size="83" baseType="lpstr">
      <vt:lpstr>Arial</vt:lpstr>
      <vt:lpstr>Calibri</vt:lpstr>
      <vt:lpstr>Cambria Math</vt:lpstr>
      <vt:lpstr>Wingdings</vt:lpstr>
      <vt:lpstr>Office 佈景主題</vt:lpstr>
      <vt:lpstr>CS ChemDraw Drawing</vt:lpstr>
      <vt:lpstr>Slater determinant, Restricted/Unrestricted orbital, Self-consistent field (SCF), Hartree-Fock theory, Density Functional Theory </vt:lpstr>
      <vt:lpstr>Suggested reading</vt:lpstr>
      <vt:lpstr>Atomic units</vt:lpstr>
      <vt:lpstr>Atomic units</vt:lpstr>
      <vt:lpstr>Atomic units</vt:lpstr>
      <vt:lpstr>Born-Oppenheimer Approx.</vt:lpstr>
      <vt:lpstr>Born-Oppenheimer Approx.</vt:lpstr>
      <vt:lpstr>Born-Oppenheimer Approx.</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Orbitals</vt:lpstr>
      <vt:lpstr>Slater determinants</vt:lpstr>
      <vt:lpstr>Slater determinants</vt:lpstr>
      <vt:lpstr>Slater determinants</vt:lpstr>
      <vt:lpstr>Slater determinants</vt:lpstr>
      <vt:lpstr>Slater determinants</vt:lpstr>
      <vt:lpstr>Slater determinants</vt:lpstr>
      <vt:lpstr>Slater determinants</vt:lpstr>
      <vt:lpstr>Interactive</vt:lpstr>
      <vt:lpstr>Interactive</vt:lpstr>
      <vt:lpstr>Interactive</vt:lpstr>
      <vt:lpstr>Interactive</vt:lpstr>
      <vt:lpstr>Spin-adapted Configurations</vt:lpstr>
      <vt:lpstr>Spin-adapted Configurations</vt:lpstr>
      <vt:lpstr>Spin-adapted Configurations</vt:lpstr>
      <vt:lpstr>Spin-adapted Configurations</vt:lpstr>
      <vt:lpstr>Spin-adapted Configurations</vt:lpstr>
      <vt:lpstr>Spin-adapted Configurations</vt:lpstr>
      <vt:lpstr>Unrestricted determinants</vt:lpstr>
      <vt:lpstr>Unrestricted determinants</vt:lpstr>
      <vt:lpstr>Interactive</vt:lpstr>
      <vt:lpstr>Interactive</vt:lpstr>
      <vt:lpstr>Interactive</vt:lpstr>
      <vt:lpstr>Interactive</vt:lpstr>
      <vt:lpstr>Interactive</vt:lpstr>
      <vt:lpstr>Interactive</vt:lpstr>
      <vt:lpstr>Interactive</vt:lpstr>
      <vt:lpstr>Fock operator</vt:lpstr>
      <vt:lpstr>Fock operator</vt:lpstr>
      <vt:lpstr>Fock operator</vt:lpstr>
      <vt:lpstr>Fock operator</vt:lpstr>
      <vt:lpstr>Interactive</vt:lpstr>
      <vt:lpstr>Interactive</vt:lpstr>
      <vt:lpstr>PowerPoint 簡報</vt:lpstr>
      <vt:lpstr>Interactive</vt:lpstr>
      <vt:lpstr>Hartree Fock theory</vt:lpstr>
      <vt:lpstr>Hartree Fock theory</vt:lpstr>
      <vt:lpstr>Hartree Fock theory</vt:lpstr>
      <vt:lpstr>Hartree Fock theory</vt:lpstr>
      <vt:lpstr>Roothaan equation</vt:lpstr>
      <vt:lpstr>Roothaan equation</vt:lpstr>
      <vt:lpstr>Self-consistent field</vt:lpstr>
      <vt:lpstr>Self-consistent field</vt:lpstr>
      <vt:lpstr>Self-consistent field</vt:lpstr>
      <vt:lpstr>Self-consistent field</vt:lpstr>
      <vt:lpstr>The SCF procedure</vt:lpstr>
      <vt:lpstr>Hartree Fock theory</vt:lpstr>
      <vt:lpstr>Hartree Fock theory</vt:lpstr>
      <vt:lpstr>Hartree Fock theory</vt:lpstr>
      <vt:lpstr>Koopman’s theorem</vt:lpstr>
      <vt:lpstr>Koopman’s theorem</vt:lpstr>
      <vt:lpstr>Koopman’s theorem</vt:lpstr>
      <vt:lpstr>Koopman’s theorem</vt:lpstr>
      <vt:lpstr>Brillouin’s theorem</vt:lpstr>
      <vt:lpstr>Brillouin’s theorem</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478</cp:revision>
  <dcterms:created xsi:type="dcterms:W3CDTF">2012-11-25T05:37:01Z</dcterms:created>
  <dcterms:modified xsi:type="dcterms:W3CDTF">2023-02-19T19:07:03Z</dcterms:modified>
</cp:coreProperties>
</file>